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4" r:id="rId4"/>
    <p:sldId id="258" r:id="rId5"/>
    <p:sldId id="263" r:id="rId6"/>
    <p:sldId id="259" r:id="rId7"/>
    <p:sldId id="260" r:id="rId8"/>
    <p:sldId id="261" r:id="rId9"/>
    <p:sldId id="262"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6600"/>
    <a:srgbClr val="FF8585"/>
    <a:srgbClr val="C00000"/>
    <a:srgbClr val="12465C"/>
    <a:srgbClr val="134A62"/>
    <a:srgbClr val="104158"/>
    <a:srgbClr val="640000"/>
    <a:srgbClr val="F6FF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édio 2 - Destaqu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Estilo Médio 2 - Destaqu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Estilo Médio 2 - Destaqu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ruiruas\Desktop\Exames2324.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ruiruas\Desktop\Exames2324.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ruiruas\Desktop\Exames2324.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ruiruas\Desktop\Exames2324.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ruiruas\Desktop\Exames2324.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ruiruas\Desktop\AvAPVM_2013_2024.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Evolução</a:t>
            </a:r>
            <a:r>
              <a:rPr lang="en-GB" baseline="0"/>
              <a:t> do Número de Alunos do Agrupamento</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rgbClr val="C00000"/>
            </a:solidFill>
            <a:ln>
              <a:noFill/>
            </a:ln>
            <a:effectLst/>
          </c:spPr>
          <c:invertIfNegative val="0"/>
          <c:cat>
            <c:strRef>
              <c:f>Folha1!$D$87:$O$87</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f>Folha1!$D$88:$O$88</c:f>
              <c:numCache>
                <c:formatCode>General</c:formatCode>
                <c:ptCount val="12"/>
                <c:pt idx="0">
                  <c:v>1718</c:v>
                </c:pt>
                <c:pt idx="1">
                  <c:v>1675</c:v>
                </c:pt>
                <c:pt idx="2">
                  <c:v>1653</c:v>
                </c:pt>
                <c:pt idx="3">
                  <c:v>1644</c:v>
                </c:pt>
                <c:pt idx="4">
                  <c:v>1640</c:v>
                </c:pt>
                <c:pt idx="5">
                  <c:v>1648</c:v>
                </c:pt>
                <c:pt idx="6">
                  <c:v>1692</c:v>
                </c:pt>
                <c:pt idx="7">
                  <c:v>1738</c:v>
                </c:pt>
                <c:pt idx="8">
                  <c:v>1722</c:v>
                </c:pt>
                <c:pt idx="9">
                  <c:v>1786</c:v>
                </c:pt>
                <c:pt idx="10">
                  <c:v>1853</c:v>
                </c:pt>
                <c:pt idx="11">
                  <c:v>1925</c:v>
                </c:pt>
              </c:numCache>
            </c:numRef>
          </c:val>
          <c:extLst>
            <c:ext xmlns:c16="http://schemas.microsoft.com/office/drawing/2014/chart" uri="{C3380CC4-5D6E-409C-BE32-E72D297353CC}">
              <c16:uniqueId val="{00000000-C33B-4827-AE96-83765B47DEB3}"/>
            </c:ext>
          </c:extLst>
        </c:ser>
        <c:dLbls>
          <c:showLegendKey val="0"/>
          <c:showVal val="0"/>
          <c:showCatName val="0"/>
          <c:showSerName val="0"/>
          <c:showPercent val="0"/>
          <c:showBubbleSize val="0"/>
        </c:dLbls>
        <c:gapWidth val="150"/>
        <c:axId val="2115425551"/>
        <c:axId val="2115426031"/>
      </c:barChart>
      <c:catAx>
        <c:axId val="21154255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5426031"/>
        <c:crosses val="autoZero"/>
        <c:auto val="1"/>
        <c:lblAlgn val="ctr"/>
        <c:lblOffset val="100"/>
        <c:noMultiLvlLbl val="0"/>
      </c:catAx>
      <c:valAx>
        <c:axId val="211542603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5425551"/>
        <c:crosses val="autoZero"/>
        <c:crossBetween val="between"/>
        <c:majorUnit val="1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a:t>Evolução da % de Sucesso no 3ºCiclo entre 2013 e 2023</a:t>
            </a:r>
          </a:p>
        </c:rich>
      </c:tx>
      <c:layout>
        <c:manualLayout>
          <c:xMode val="edge"/>
          <c:yMode val="edge"/>
          <c:x val="0.19378455818022747"/>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5557370563687637E-2"/>
          <c:y val="0.17725209080047791"/>
          <c:w val="0.88955329530324112"/>
          <c:h val="0.71188402524953198"/>
        </c:manualLayout>
      </c:layout>
      <c:lineChart>
        <c:grouping val="standard"/>
        <c:varyColors val="0"/>
        <c:ser>
          <c:idx val="6"/>
          <c:order val="6"/>
          <c:tx>
            <c:strRef>
              <c:f>Folha1!$C$12</c:f>
              <c:strCache>
                <c:ptCount val="1"/>
                <c:pt idx="0">
                  <c:v>7ºano</c:v>
                </c:pt>
              </c:strCache>
              <c:extLst xmlns:c15="http://schemas.microsoft.com/office/drawing/2012/chart"/>
            </c:strRef>
          </c:tx>
          <c:spPr>
            <a:ln w="28575" cap="rnd">
              <a:solidFill>
                <a:srgbClr val="FFC000"/>
              </a:solidFill>
              <a:round/>
            </a:ln>
            <a:effectLst/>
          </c:spPr>
          <c:marker>
            <c:symbol val="none"/>
          </c:marker>
          <c:dLbls>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60F-442F-9DA3-8C27397B42E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extLst/>
            </c:strRef>
          </c:cat>
          <c:val>
            <c:numRef>
              <c:f>(Folha1!$F$12,Folha1!$I$12,Folha1!$L$12,Folha1!$O$12,Folha1!$R$12,Folha1!$U$12,Folha1!$X$12,Folha1!$AA$12,Folha1!$AD$12,Folha1!$AG$12,Folha1!$AJ$12,Folha1!$AM$12)</c:f>
              <c:numCache>
                <c:formatCode>0.00%</c:formatCode>
                <c:ptCount val="12"/>
                <c:pt idx="0">
                  <c:v>0.74545454545454548</c:v>
                </c:pt>
                <c:pt idx="1">
                  <c:v>0.76923076923076927</c:v>
                </c:pt>
                <c:pt idx="2">
                  <c:v>0.84684684684684686</c:v>
                </c:pt>
                <c:pt idx="3">
                  <c:v>0.91338582677165359</c:v>
                </c:pt>
                <c:pt idx="4">
                  <c:v>0.8666666666666667</c:v>
                </c:pt>
                <c:pt idx="5">
                  <c:v>0.83018867924528306</c:v>
                </c:pt>
                <c:pt idx="6">
                  <c:v>0.84761904761904761</c:v>
                </c:pt>
                <c:pt idx="7">
                  <c:v>0.88461538461538458</c:v>
                </c:pt>
                <c:pt idx="8">
                  <c:v>0.84962406015037595</c:v>
                </c:pt>
                <c:pt idx="9">
                  <c:v>0.92622950819672134</c:v>
                </c:pt>
                <c:pt idx="10">
                  <c:v>0.86466165413533835</c:v>
                </c:pt>
                <c:pt idx="11">
                  <c:v>0.85401459854014594</c:v>
                </c:pt>
              </c:numCache>
              <c:extLst/>
            </c:numRef>
          </c:val>
          <c:smooth val="0"/>
          <c:extLst>
            <c:ext xmlns:c16="http://schemas.microsoft.com/office/drawing/2014/chart" uri="{C3380CC4-5D6E-409C-BE32-E72D297353CC}">
              <c16:uniqueId val="{00000001-160F-442F-9DA3-8C27397B42E4}"/>
            </c:ext>
          </c:extLst>
        </c:ser>
        <c:ser>
          <c:idx val="7"/>
          <c:order val="7"/>
          <c:tx>
            <c:strRef>
              <c:f>Folha1!$C$13</c:f>
              <c:strCache>
                <c:ptCount val="1"/>
                <c:pt idx="0">
                  <c:v>8ºano</c:v>
                </c:pt>
              </c:strCache>
              <c:extLst xmlns:c15="http://schemas.microsoft.com/office/drawing/2012/chart"/>
            </c:strRef>
          </c:tx>
          <c:spPr>
            <a:ln w="28575" cap="rnd">
              <a:solidFill>
                <a:srgbClr val="0070C0"/>
              </a:solidFill>
              <a:round/>
            </a:ln>
            <a:effectLst/>
          </c:spPr>
          <c:marker>
            <c:symbol val="none"/>
          </c:marker>
          <c:dLbls>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60F-442F-9DA3-8C27397B42E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extLst/>
            </c:strRef>
          </c:cat>
          <c:val>
            <c:numRef>
              <c:f>(Folha1!$F$13,Folha1!$I$13,Folha1!$L$13,Folha1!$O$13,Folha1!$R$13,Folha1!$U$13,Folha1!$X$13,Folha1!$AA$13,Folha1!$AD$13,Folha1!$AG$13,Folha1!$AJ$13,Folha1!$AM$13)</c:f>
              <c:numCache>
                <c:formatCode>0.00%</c:formatCode>
                <c:ptCount val="12"/>
                <c:pt idx="0">
                  <c:v>0.77777777777777779</c:v>
                </c:pt>
                <c:pt idx="1">
                  <c:v>0.78494623655913975</c:v>
                </c:pt>
                <c:pt idx="2">
                  <c:v>0.93814432989690721</c:v>
                </c:pt>
                <c:pt idx="3">
                  <c:v>0.94186046511627908</c:v>
                </c:pt>
                <c:pt idx="4">
                  <c:v>0.92592592592592593</c:v>
                </c:pt>
                <c:pt idx="5">
                  <c:v>0.80582524271844658</c:v>
                </c:pt>
                <c:pt idx="6">
                  <c:v>0.89320388349514568</c:v>
                </c:pt>
                <c:pt idx="7">
                  <c:v>0.91752577319587625</c:v>
                </c:pt>
                <c:pt idx="8">
                  <c:v>0.91228070175438591</c:v>
                </c:pt>
                <c:pt idx="9">
                  <c:v>0.92800000000000005</c:v>
                </c:pt>
                <c:pt idx="10">
                  <c:v>0.87804878048780488</c:v>
                </c:pt>
                <c:pt idx="11">
                  <c:v>0.82978723404255317</c:v>
                </c:pt>
              </c:numCache>
              <c:extLst/>
            </c:numRef>
          </c:val>
          <c:smooth val="0"/>
          <c:extLst>
            <c:ext xmlns:c16="http://schemas.microsoft.com/office/drawing/2014/chart" uri="{C3380CC4-5D6E-409C-BE32-E72D297353CC}">
              <c16:uniqueId val="{00000003-160F-442F-9DA3-8C27397B42E4}"/>
            </c:ext>
          </c:extLst>
        </c:ser>
        <c:ser>
          <c:idx val="8"/>
          <c:order val="8"/>
          <c:tx>
            <c:strRef>
              <c:f>Folha1!$C$14</c:f>
              <c:strCache>
                <c:ptCount val="1"/>
                <c:pt idx="0">
                  <c:v>9ºano</c:v>
                </c:pt>
              </c:strCache>
              <c:extLst xmlns:c15="http://schemas.microsoft.com/office/drawing/2012/chart"/>
            </c:strRef>
          </c:tx>
          <c:spPr>
            <a:ln w="28575" cap="rnd">
              <a:solidFill>
                <a:srgbClr val="FF0000"/>
              </a:solidFill>
              <a:round/>
            </a:ln>
            <a:effectLst/>
          </c:spPr>
          <c:marker>
            <c:symbol val="none"/>
          </c:marker>
          <c:dLbls>
            <c:dLbl>
              <c:idx val="11"/>
              <c:layout>
                <c:manualLayout>
                  <c:x val="0"/>
                  <c:y val="5.256869772998805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60F-442F-9DA3-8C27397B42E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extLst/>
            </c:strRef>
          </c:cat>
          <c:val>
            <c:numRef>
              <c:f>(Folha1!$F$14,Folha1!$I$14,Folha1!$L$14,Folha1!$O$14,Folha1!$R$14,Folha1!$U$14,Folha1!$X$14,Folha1!$AA$14,Folha1!$AD$14,Folha1!$AG$14,Folha1!$AJ$14,Folha1!$AM$14)</c:f>
              <c:numCache>
                <c:formatCode>0.00%</c:formatCode>
                <c:ptCount val="12"/>
                <c:pt idx="0">
                  <c:v>0.7289719626168224</c:v>
                </c:pt>
                <c:pt idx="1">
                  <c:v>0.72815533980582525</c:v>
                </c:pt>
                <c:pt idx="2">
                  <c:v>0.90588235294117647</c:v>
                </c:pt>
                <c:pt idx="3">
                  <c:v>0.92982456140350878</c:v>
                </c:pt>
                <c:pt idx="4">
                  <c:v>0.88888888888888884</c:v>
                </c:pt>
                <c:pt idx="5">
                  <c:v>0.90909090909090906</c:v>
                </c:pt>
                <c:pt idx="6">
                  <c:v>0.956989247311828</c:v>
                </c:pt>
                <c:pt idx="7">
                  <c:v>0.95</c:v>
                </c:pt>
                <c:pt idx="8">
                  <c:v>0.94623655913978499</c:v>
                </c:pt>
                <c:pt idx="9">
                  <c:v>0.93913043478260871</c:v>
                </c:pt>
                <c:pt idx="10">
                  <c:v>0.81395348837209303</c:v>
                </c:pt>
                <c:pt idx="11">
                  <c:v>0.82307692307692304</c:v>
                </c:pt>
              </c:numCache>
              <c:extLst/>
            </c:numRef>
          </c:val>
          <c:smooth val="0"/>
          <c:extLst>
            <c:ext xmlns:c16="http://schemas.microsoft.com/office/drawing/2014/chart" uri="{C3380CC4-5D6E-409C-BE32-E72D297353CC}">
              <c16:uniqueId val="{00000005-160F-442F-9DA3-8C27397B42E4}"/>
            </c:ext>
          </c:extLst>
        </c:ser>
        <c:dLbls>
          <c:showLegendKey val="0"/>
          <c:showVal val="0"/>
          <c:showCatName val="0"/>
          <c:showSerName val="0"/>
          <c:showPercent val="0"/>
          <c:showBubbleSize val="0"/>
        </c:dLbls>
        <c:smooth val="0"/>
        <c:axId val="1805124112"/>
        <c:axId val="1805124528"/>
        <c:extLst>
          <c:ext xmlns:c15="http://schemas.microsoft.com/office/drawing/2012/chart" uri="{02D57815-91ED-43cb-92C2-25804820EDAC}">
            <c15:filteredLineSeries>
              <c15:ser>
                <c:idx val="0"/>
                <c:order val="0"/>
                <c:tx>
                  <c:strRef>
                    <c:extLst>
                      <c:ext uri="{02D57815-91ED-43cb-92C2-25804820EDAC}">
                        <c15:formulaRef>
                          <c15:sqref>Folha1!$C$6</c15:sqref>
                        </c15:formulaRef>
                      </c:ext>
                    </c:extLst>
                    <c:strCache>
                      <c:ptCount val="1"/>
                      <c:pt idx="0">
                        <c:v>1ºano</c:v>
                      </c:pt>
                    </c:strCache>
                  </c:strRef>
                </c:tx>
                <c:spPr>
                  <a:ln w="28575" cap="rnd">
                    <a:solidFill>
                      <a:schemeClr val="accent1"/>
                    </a:solidFill>
                    <a:round/>
                  </a:ln>
                  <a:effectLst/>
                </c:spPr>
                <c:marker>
                  <c:symbol val="none"/>
                </c:marker>
                <c:cat>
                  <c:strRef>
                    <c:extLst>
                      <c:ex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c:ext uri="{02D57815-91ED-43cb-92C2-25804820EDAC}">
                        <c15:formulaRef>
                          <c15:sqref>(Folha1!$F$6,Folha1!$I$6,Folha1!$L$6,Folha1!$O$6,Folha1!$R$6,Folha1!$U$6,Folha1!$X$6,Folha1!$AA$6,Folha1!$AD$6,Folha1!$AG$6,Folha1!$AJ$6)</c15:sqref>
                        </c15:formulaRef>
                      </c:ext>
                    </c:extLst>
                    <c:numCache>
                      <c:formatCode>0.00%</c:formatCode>
                      <c:ptCount val="11"/>
                      <c:pt idx="0">
                        <c:v>0.9942196531791907</c:v>
                      </c:pt>
                      <c:pt idx="1">
                        <c:v>1</c:v>
                      </c:pt>
                      <c:pt idx="2">
                        <c:v>1</c:v>
                      </c:pt>
                      <c:pt idx="3">
                        <c:v>1</c:v>
                      </c:pt>
                      <c:pt idx="4">
                        <c:v>1</c:v>
                      </c:pt>
                      <c:pt idx="5">
                        <c:v>0.99512195121951219</c:v>
                      </c:pt>
                      <c:pt idx="6">
                        <c:v>0.995</c:v>
                      </c:pt>
                      <c:pt idx="7">
                        <c:v>1</c:v>
                      </c:pt>
                      <c:pt idx="8">
                        <c:v>1</c:v>
                      </c:pt>
                      <c:pt idx="9">
                        <c:v>1</c:v>
                      </c:pt>
                      <c:pt idx="10">
                        <c:v>1</c:v>
                      </c:pt>
                    </c:numCache>
                  </c:numRef>
                </c:val>
                <c:smooth val="0"/>
                <c:extLst>
                  <c:ext xmlns:c16="http://schemas.microsoft.com/office/drawing/2014/chart" uri="{C3380CC4-5D6E-409C-BE32-E72D297353CC}">
                    <c16:uniqueId val="{00000006-160F-442F-9DA3-8C27397B42E4}"/>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Folha1!$C$7</c15:sqref>
                        </c15:formulaRef>
                      </c:ext>
                    </c:extLst>
                    <c:strCache>
                      <c:ptCount val="1"/>
                      <c:pt idx="0">
                        <c:v>2ºano</c:v>
                      </c:pt>
                    </c:strCache>
                  </c:strRef>
                </c:tx>
                <c:spPr>
                  <a:ln w="28575" cap="rnd">
                    <a:solidFill>
                      <a:schemeClr val="accent2"/>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(Folha1!$F$7,Folha1!$I$7,Folha1!$L$7,Folha1!$O$7,Folha1!$R$7,Folha1!$U$7,Folha1!$X$7,Folha1!$AA$7,Folha1!$AD$7,Folha1!$AG$7,Folha1!$AJ$7)</c15:sqref>
                        </c15:formulaRef>
                      </c:ext>
                    </c:extLst>
                    <c:numCache>
                      <c:formatCode>0.00%</c:formatCode>
                      <c:ptCount val="11"/>
                      <c:pt idx="0">
                        <c:v>0.87394957983193278</c:v>
                      </c:pt>
                      <c:pt idx="1">
                        <c:v>0.89340101522842641</c:v>
                      </c:pt>
                      <c:pt idx="2">
                        <c:v>0.92746113989637302</c:v>
                      </c:pt>
                      <c:pt idx="3">
                        <c:v>0.88495575221238942</c:v>
                      </c:pt>
                      <c:pt idx="4">
                        <c:v>0.96195652173913049</c:v>
                      </c:pt>
                      <c:pt idx="5">
                        <c:v>0.9538461538461539</c:v>
                      </c:pt>
                      <c:pt idx="6">
                        <c:v>0.91739130434782612</c:v>
                      </c:pt>
                      <c:pt idx="7">
                        <c:v>0.94930875576036866</c:v>
                      </c:pt>
                      <c:pt idx="8">
                        <c:v>0.93650793650793651</c:v>
                      </c:pt>
                      <c:pt idx="9">
                        <c:v>0.9689119170984456</c:v>
                      </c:pt>
                      <c:pt idx="10">
                        <c:v>0.97777777777777775</c:v>
                      </c:pt>
                    </c:numCache>
                  </c:numRef>
                </c:val>
                <c:smooth val="0"/>
                <c:extLst xmlns:c15="http://schemas.microsoft.com/office/drawing/2012/chart">
                  <c:ext xmlns:c16="http://schemas.microsoft.com/office/drawing/2014/chart" uri="{C3380CC4-5D6E-409C-BE32-E72D297353CC}">
                    <c16:uniqueId val="{00000007-160F-442F-9DA3-8C27397B42E4}"/>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Folha1!$C$8</c15:sqref>
                        </c15:formulaRef>
                      </c:ext>
                    </c:extLst>
                    <c:strCache>
                      <c:ptCount val="1"/>
                      <c:pt idx="0">
                        <c:v>3ºano</c:v>
                      </c:pt>
                    </c:strCache>
                  </c:strRef>
                </c:tx>
                <c:spPr>
                  <a:ln w="28575" cap="rnd">
                    <a:solidFill>
                      <a:schemeClr val="accent3"/>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(Folha1!$F$8,Folha1!$I$8,Folha1!$L$8,Folha1!$O$8,Folha1!$R$8,Folha1!$U$8,Folha1!$X$8,Folha1!$AA$8,Folha1!$AD$8,Folha1!$AG$8,Folha1!$AJ$8)</c15:sqref>
                        </c15:formulaRef>
                      </c:ext>
                    </c:extLst>
                    <c:numCache>
                      <c:formatCode>0.00%</c:formatCode>
                      <c:ptCount val="11"/>
                      <c:pt idx="0">
                        <c:v>0.96756756756756757</c:v>
                      </c:pt>
                      <c:pt idx="1">
                        <c:v>0.96190476190476193</c:v>
                      </c:pt>
                      <c:pt idx="2">
                        <c:v>0.97752808988764039</c:v>
                      </c:pt>
                      <c:pt idx="3">
                        <c:v>0.97354497354497349</c:v>
                      </c:pt>
                      <c:pt idx="4">
                        <c:v>0.99009900990099009</c:v>
                      </c:pt>
                      <c:pt idx="5">
                        <c:v>0.9943820224719101</c:v>
                      </c:pt>
                      <c:pt idx="6">
                        <c:v>0.98974358974358978</c:v>
                      </c:pt>
                      <c:pt idx="7">
                        <c:v>1</c:v>
                      </c:pt>
                      <c:pt idx="8">
                        <c:v>0.99507389162561577</c:v>
                      </c:pt>
                      <c:pt idx="9">
                        <c:v>0.99450549450549453</c:v>
                      </c:pt>
                      <c:pt idx="10">
                        <c:v>1</c:v>
                      </c:pt>
                    </c:numCache>
                  </c:numRef>
                </c:val>
                <c:smooth val="0"/>
                <c:extLst xmlns:c15="http://schemas.microsoft.com/office/drawing/2012/chart">
                  <c:ext xmlns:c16="http://schemas.microsoft.com/office/drawing/2014/chart" uri="{C3380CC4-5D6E-409C-BE32-E72D297353CC}">
                    <c16:uniqueId val="{00000008-160F-442F-9DA3-8C27397B42E4}"/>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Folha1!$C$9</c15:sqref>
                        </c15:formulaRef>
                      </c:ext>
                    </c:extLst>
                    <c:strCache>
                      <c:ptCount val="1"/>
                      <c:pt idx="0">
                        <c:v>4ºano</c:v>
                      </c:pt>
                    </c:strCache>
                  </c:strRef>
                </c:tx>
                <c:spPr>
                  <a:ln w="28575" cap="rnd">
                    <a:solidFill>
                      <a:schemeClr val="accent4"/>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(Folha1!$F$9,Folha1!$I$9,Folha1!$L$9,Folha1!$O$9,Folha1!$R$9,Folha1!$U$9,Folha1!$X$9,Folha1!$AA$9,Folha1!$AD$9,Folha1!$AG$9,Folha1!$AJ$9)</c15:sqref>
                        </c15:formulaRef>
                      </c:ext>
                    </c:extLst>
                    <c:numCache>
                      <c:formatCode>0.00%</c:formatCode>
                      <c:ptCount val="11"/>
                      <c:pt idx="0">
                        <c:v>0.97727272727272729</c:v>
                      </c:pt>
                      <c:pt idx="1">
                        <c:v>0.97765363128491622</c:v>
                      </c:pt>
                      <c:pt idx="2">
                        <c:v>0.97619047619047616</c:v>
                      </c:pt>
                      <c:pt idx="3">
                        <c:v>0.98882681564245811</c:v>
                      </c:pt>
                      <c:pt idx="4">
                        <c:v>0.99476439790575921</c:v>
                      </c:pt>
                      <c:pt idx="5">
                        <c:v>1</c:v>
                      </c:pt>
                      <c:pt idx="6">
                        <c:v>0.95854922279792742</c:v>
                      </c:pt>
                      <c:pt idx="7">
                        <c:v>0.99528301886792447</c:v>
                      </c:pt>
                      <c:pt idx="8">
                        <c:v>1</c:v>
                      </c:pt>
                      <c:pt idx="9">
                        <c:v>0.99530516431924887</c:v>
                      </c:pt>
                      <c:pt idx="10">
                        <c:v>1</c:v>
                      </c:pt>
                    </c:numCache>
                  </c:numRef>
                </c:val>
                <c:smooth val="0"/>
                <c:extLst xmlns:c15="http://schemas.microsoft.com/office/drawing/2012/chart">
                  <c:ext xmlns:c16="http://schemas.microsoft.com/office/drawing/2014/chart" uri="{C3380CC4-5D6E-409C-BE32-E72D297353CC}">
                    <c16:uniqueId val="{00000009-160F-442F-9DA3-8C27397B42E4}"/>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Folha1!$C$10</c15:sqref>
                        </c15:formulaRef>
                      </c:ext>
                    </c:extLst>
                    <c:strCache>
                      <c:ptCount val="1"/>
                      <c:pt idx="0">
                        <c:v>5ºano</c:v>
                      </c:pt>
                    </c:strCache>
                  </c:strRef>
                </c:tx>
                <c:spPr>
                  <a:ln w="28575" cap="rnd">
                    <a:solidFill>
                      <a:schemeClr val="accent5"/>
                    </a:solidFill>
                    <a:round/>
                  </a:ln>
                  <a:effectLst/>
                </c:spPr>
                <c:marker>
                  <c:symbol val="none"/>
                </c:marker>
                <c:dLbls>
                  <c:dLbl>
                    <c:idx val="9"/>
                    <c:layout>
                      <c:manualLayout>
                        <c:x val="4.7562431621202307E-3"/>
                        <c:y val="1.8691584200067654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A-160F-442F-9DA3-8C27397B42E4}"/>
                      </c:ext>
                    </c:extLst>
                  </c:dLbl>
                  <c:dLbl>
                    <c:idx val="10"/>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B-160F-442F-9DA3-8C27397B42E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(Folha1!$F$10,Folha1!$I$10,Folha1!$L$10,Folha1!$O$10,Folha1!$R$10,Folha1!$U$10,Folha1!$X$10,Folha1!$AA$10,Folha1!$AD$10,Folha1!$AG$10,Folha1!$AJ$10)</c15:sqref>
                        </c15:formulaRef>
                      </c:ext>
                    </c:extLst>
                    <c:numCache>
                      <c:formatCode>0.00%</c:formatCode>
                      <c:ptCount val="11"/>
                      <c:pt idx="0">
                        <c:v>0.89430894308943087</c:v>
                      </c:pt>
                      <c:pt idx="1">
                        <c:v>0.8828125</c:v>
                      </c:pt>
                      <c:pt idx="2">
                        <c:v>0.96153846153846156</c:v>
                      </c:pt>
                      <c:pt idx="3">
                        <c:v>0.97222222222222221</c:v>
                      </c:pt>
                      <c:pt idx="4">
                        <c:v>0.94318181818181823</c:v>
                      </c:pt>
                      <c:pt idx="5">
                        <c:v>0.967741935483871</c:v>
                      </c:pt>
                      <c:pt idx="6">
                        <c:v>0.98275862068965514</c:v>
                      </c:pt>
                      <c:pt idx="7">
                        <c:v>0.96153846153846156</c:v>
                      </c:pt>
                      <c:pt idx="8">
                        <c:v>1</c:v>
                      </c:pt>
                      <c:pt idx="9">
                        <c:v>0.95575221238938057</c:v>
                      </c:pt>
                      <c:pt idx="10">
                        <c:v>0.98473282442748089</c:v>
                      </c:pt>
                    </c:numCache>
                  </c:numRef>
                </c:val>
                <c:smooth val="0"/>
                <c:extLst xmlns:c15="http://schemas.microsoft.com/office/drawing/2012/chart">
                  <c:ext xmlns:c16="http://schemas.microsoft.com/office/drawing/2014/chart" uri="{C3380CC4-5D6E-409C-BE32-E72D297353CC}">
                    <c16:uniqueId val="{0000000C-160F-442F-9DA3-8C27397B42E4}"/>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Folha1!$C$11</c15:sqref>
                        </c15:formulaRef>
                      </c:ext>
                    </c:extLst>
                    <c:strCache>
                      <c:ptCount val="1"/>
                      <c:pt idx="0">
                        <c:v>6ºano</c:v>
                      </c:pt>
                    </c:strCache>
                  </c:strRef>
                </c:tx>
                <c:spPr>
                  <a:ln w="28575" cap="rnd">
                    <a:solidFill>
                      <a:schemeClr val="accent6"/>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(Folha1!$F$11,Folha1!$I$11,Folha1!$L$11,Folha1!$O$11,Folha1!$R$11,Folha1!$U$11,Folha1!$X$11,Folha1!$AA$11,Folha1!$AD$11,Folha1!$AG$11,Folha1!$AJ$11)</c15:sqref>
                        </c15:formulaRef>
                      </c:ext>
                    </c:extLst>
                    <c:numCache>
                      <c:formatCode>0.00%</c:formatCode>
                      <c:ptCount val="11"/>
                      <c:pt idx="0">
                        <c:v>0.87272727272727268</c:v>
                      </c:pt>
                      <c:pt idx="1">
                        <c:v>0.83211678832116787</c:v>
                      </c:pt>
                      <c:pt idx="2">
                        <c:v>0.88888888888888884</c:v>
                      </c:pt>
                      <c:pt idx="3">
                        <c:v>0.96799999999999997</c:v>
                      </c:pt>
                      <c:pt idx="4">
                        <c:v>0.87272727272727268</c:v>
                      </c:pt>
                      <c:pt idx="5">
                        <c:v>0.86407766990291257</c:v>
                      </c:pt>
                      <c:pt idx="6">
                        <c:v>0.94782608695652171</c:v>
                      </c:pt>
                      <c:pt idx="7">
                        <c:v>0.94927536231884058</c:v>
                      </c:pt>
                      <c:pt idx="8">
                        <c:v>0.94827586206896552</c:v>
                      </c:pt>
                      <c:pt idx="9">
                        <c:v>0.9453125</c:v>
                      </c:pt>
                      <c:pt idx="10">
                        <c:v>0.94488188976377951</c:v>
                      </c:pt>
                    </c:numCache>
                  </c:numRef>
                </c:val>
                <c:smooth val="0"/>
                <c:extLst xmlns:c15="http://schemas.microsoft.com/office/drawing/2012/chart">
                  <c:ext xmlns:c16="http://schemas.microsoft.com/office/drawing/2014/chart" uri="{C3380CC4-5D6E-409C-BE32-E72D297353CC}">
                    <c16:uniqueId val="{0000000D-160F-442F-9DA3-8C27397B42E4}"/>
                  </c:ext>
                </c:extLst>
              </c15:ser>
            </c15:filteredLineSeries>
          </c:ext>
        </c:extLst>
      </c:lineChart>
      <c:catAx>
        <c:axId val="180512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528"/>
        <c:crosses val="autoZero"/>
        <c:auto val="1"/>
        <c:lblAlgn val="ctr"/>
        <c:lblOffset val="100"/>
        <c:noMultiLvlLbl val="1"/>
      </c:catAx>
      <c:valAx>
        <c:axId val="1805124528"/>
        <c:scaling>
          <c:orientation val="minMax"/>
          <c:max val="1"/>
          <c:min val="0.70000000000000007"/>
        </c:scaling>
        <c:delete val="0"/>
        <c:axPos val="l"/>
        <c:majorGridlines>
          <c:spPr>
            <a:ln w="9525" cap="flat" cmpd="sng" algn="ctr">
              <a:solidFill>
                <a:schemeClr val="bg2"/>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112"/>
        <c:crosses val="autoZero"/>
        <c:crossBetween val="between"/>
        <c:majorUnit val="5.000000000000001E-2"/>
      </c:valAx>
      <c:spPr>
        <a:noFill/>
        <a:ln>
          <a:noFill/>
        </a:ln>
        <a:effectLst/>
      </c:spPr>
    </c:plotArea>
    <c:legend>
      <c:legendPos val="r"/>
      <c:layout>
        <c:manualLayout>
          <c:xMode val="edge"/>
          <c:yMode val="edge"/>
          <c:x val="0.66905448002143986"/>
          <c:y val="0.61819509120499727"/>
          <c:w val="0.11268512019465962"/>
          <c:h val="0.2419371772076877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baseline="0" dirty="0" err="1"/>
              <a:t>Resultados</a:t>
            </a:r>
            <a:r>
              <a:rPr lang="en-GB" baseline="0" dirty="0"/>
              <a:t> do </a:t>
            </a:r>
            <a:r>
              <a:rPr lang="en-GB" baseline="0" dirty="0" err="1"/>
              <a:t>Agrupamento</a:t>
            </a:r>
            <a:r>
              <a:rPr lang="en-GB" baseline="0" dirty="0"/>
              <a:t>  vs. </a:t>
            </a:r>
            <a:r>
              <a:rPr lang="en-GB" baseline="0" dirty="0" err="1"/>
              <a:t>Nacionais</a:t>
            </a:r>
            <a:r>
              <a:rPr lang="en-GB" baseline="0" dirty="0"/>
              <a:t> no 3º </a:t>
            </a:r>
            <a:r>
              <a:rPr lang="en-GB" baseline="0" dirty="0" err="1"/>
              <a:t>Ciclo</a:t>
            </a:r>
            <a:endParaRPr lang="en-GB" baseline="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5"/>
          <c:order val="5"/>
          <c:tx>
            <c:strRef>
              <c:f>Folha1!$C$37</c:f>
              <c:strCache>
                <c:ptCount val="1"/>
                <c:pt idx="0">
                  <c:v>3ºCicloAPVM</c:v>
                </c:pt>
              </c:strCache>
              <c:extLst xmlns:c15="http://schemas.microsoft.com/office/drawing/2012/chart"/>
            </c:strRef>
          </c:tx>
          <c:spPr>
            <a:ln w="28575" cap="rnd">
              <a:solidFill>
                <a:srgbClr val="0070C0"/>
              </a:solidFill>
              <a:round/>
            </a:ln>
            <a:effectLst>
              <a:outerShdw blurRad="50800" dist="38100" dir="2700000" algn="tl" rotWithShape="0">
                <a:prstClr val="black">
                  <a:alpha val="40000"/>
                </a:prstClr>
              </a:outerShdw>
            </a:effectLst>
          </c:spPr>
          <c:marker>
            <c:symbol val="none"/>
          </c:marker>
          <c:dLbls>
            <c:dLbl>
              <c:idx val="10"/>
              <c:layout>
                <c:manualLayout>
                  <c:x val="-6.4308681672025723E-3"/>
                  <c:y val="-2.877697841726618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789-49D2-8D0B-33471EB57014}"/>
                </c:ext>
              </c:extLst>
            </c:dLbl>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789-49D2-8D0B-33471EB5701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Folha1!$D$31:$O$31</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f>Folha1!$D$37:$O$37</c:f>
              <c:numCache>
                <c:formatCode>0.0%</c:formatCode>
                <c:ptCount val="12"/>
                <c:pt idx="0">
                  <c:v>0.749185667752443</c:v>
                </c:pt>
                <c:pt idx="1">
                  <c:v>0.76038338658146964</c:v>
                </c:pt>
                <c:pt idx="2">
                  <c:v>0.89419795221843001</c:v>
                </c:pt>
                <c:pt idx="3">
                  <c:v>0.92660550458715596</c:v>
                </c:pt>
                <c:pt idx="4">
                  <c:v>0.89296636085626913</c:v>
                </c:pt>
                <c:pt idx="5">
                  <c:v>0.84740259740259738</c:v>
                </c:pt>
                <c:pt idx="6">
                  <c:v>0.89700996677740863</c:v>
                </c:pt>
                <c:pt idx="7">
                  <c:v>0.91437308868501532</c:v>
                </c:pt>
                <c:pt idx="8">
                  <c:v>0.8970588235294118</c:v>
                </c:pt>
                <c:pt idx="9">
                  <c:v>0.93093922651933703</c:v>
                </c:pt>
                <c:pt idx="10">
                  <c:v>0.8519480519480519</c:v>
                </c:pt>
                <c:pt idx="11">
                  <c:v>0.83578431372549022</c:v>
                </c:pt>
              </c:numCache>
            </c:numRef>
          </c:val>
          <c:smooth val="0"/>
          <c:extLst>
            <c:ext xmlns:c16="http://schemas.microsoft.com/office/drawing/2014/chart" uri="{C3380CC4-5D6E-409C-BE32-E72D297353CC}">
              <c16:uniqueId val="{00000002-6789-49D2-8D0B-33471EB57014}"/>
            </c:ext>
          </c:extLst>
        </c:ser>
        <c:ser>
          <c:idx val="2"/>
          <c:order val="2"/>
          <c:tx>
            <c:strRef>
              <c:f>Folha1!$C$34</c:f>
              <c:strCache>
                <c:ptCount val="1"/>
                <c:pt idx="0">
                  <c:v>3ºCicloNAC</c:v>
                </c:pt>
              </c:strCache>
              <c:extLst xmlns:c15="http://schemas.microsoft.com/office/drawing/2012/chart"/>
            </c:strRef>
          </c:tx>
          <c:spPr>
            <a:ln w="19050" cap="rnd">
              <a:solidFill>
                <a:srgbClr val="FF0000"/>
              </a:solidFill>
              <a:prstDash val="sysDash"/>
              <a:round/>
            </a:ln>
            <a:effectLst>
              <a:outerShdw blurRad="50800" dist="38100" dir="2700000" algn="tl" rotWithShape="0">
                <a:prstClr val="black">
                  <a:alpha val="40000"/>
                </a:prstClr>
              </a:outerShdw>
            </a:effectLst>
          </c:spPr>
          <c:marker>
            <c:symbol val="none"/>
          </c:marker>
          <c:dLbls>
            <c:dLbl>
              <c:idx val="1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789-49D2-8D0B-33471EB5701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Folha1!$D$31:$O$31</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f>Folha1!$D$34:$N$34</c:f>
              <c:numCache>
                <c:formatCode>0.0%</c:formatCode>
                <c:ptCount val="11"/>
                <c:pt idx="0">
                  <c:v>0.84099999999999997</c:v>
                </c:pt>
                <c:pt idx="1">
                  <c:v>0.84899999999999998</c:v>
                </c:pt>
                <c:pt idx="2">
                  <c:v>0.877</c:v>
                </c:pt>
                <c:pt idx="3">
                  <c:v>0.9</c:v>
                </c:pt>
                <c:pt idx="4">
                  <c:v>0.91500000000000004</c:v>
                </c:pt>
                <c:pt idx="5">
                  <c:v>0.92200000000000004</c:v>
                </c:pt>
                <c:pt idx="6">
                  <c:v>0.94199999999999995</c:v>
                </c:pt>
                <c:pt idx="7">
                  <c:v>0.97</c:v>
                </c:pt>
                <c:pt idx="8">
                  <c:v>0.95699999999999996</c:v>
                </c:pt>
                <c:pt idx="9">
                  <c:v>0.95499999999999996</c:v>
                </c:pt>
                <c:pt idx="10">
                  <c:v>0.93799999999999994</c:v>
                </c:pt>
              </c:numCache>
              <c:extLst xmlns:c15="http://schemas.microsoft.com/office/drawing/2012/chart"/>
            </c:numRef>
          </c:val>
          <c:smooth val="0"/>
          <c:extLst>
            <c:ext xmlns:c16="http://schemas.microsoft.com/office/drawing/2014/chart" uri="{C3380CC4-5D6E-409C-BE32-E72D297353CC}">
              <c16:uniqueId val="{00000004-6789-49D2-8D0B-33471EB57014}"/>
            </c:ext>
          </c:extLst>
        </c:ser>
        <c:dLbls>
          <c:showLegendKey val="0"/>
          <c:showVal val="0"/>
          <c:showCatName val="0"/>
          <c:showSerName val="0"/>
          <c:showPercent val="0"/>
          <c:showBubbleSize val="0"/>
        </c:dLbls>
        <c:smooth val="0"/>
        <c:axId val="309593583"/>
        <c:axId val="309594063"/>
        <c:extLst>
          <c:ext xmlns:c15="http://schemas.microsoft.com/office/drawing/2012/chart" uri="{02D57815-91ED-43cb-92C2-25804820EDAC}">
            <c15:filteredLineSeries>
              <c15:ser>
                <c:idx val="0"/>
                <c:order val="0"/>
                <c:tx>
                  <c:strRef>
                    <c:extLst>
                      <c:ext uri="{02D57815-91ED-43cb-92C2-25804820EDAC}">
                        <c15:formulaRef>
                          <c15:sqref>Folha1!$C$32</c15:sqref>
                        </c15:formulaRef>
                      </c:ext>
                    </c:extLst>
                    <c:strCache>
                      <c:ptCount val="1"/>
                      <c:pt idx="0">
                        <c:v>1ºCicloNAC</c:v>
                      </c:pt>
                    </c:strCache>
                  </c:strRef>
                </c:tx>
                <c:spPr>
                  <a:ln w="25400" cap="rnd">
                    <a:solidFill>
                      <a:srgbClr val="FF0000"/>
                    </a:solidFill>
                    <a:prstDash val="sysDash"/>
                    <a:round/>
                  </a:ln>
                  <a:effectLst/>
                </c:spPr>
                <c:marker>
                  <c:symbol val="none"/>
                </c:marker>
                <c:cat>
                  <c:strRef>
                    <c:extLst>
                      <c:ex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c:ext uri="{02D57815-91ED-43cb-92C2-25804820EDAC}">
                        <c15:formulaRef>
                          <c15:sqref>Folha1!$D$32:$N$32</c15:sqref>
                        </c15:formulaRef>
                      </c:ext>
                    </c:extLst>
                    <c:numCache>
                      <c:formatCode>0.0%</c:formatCode>
                      <c:ptCount val="11"/>
                      <c:pt idx="0">
                        <c:v>0.95099999999999996</c:v>
                      </c:pt>
                      <c:pt idx="1">
                        <c:v>0.95</c:v>
                      </c:pt>
                      <c:pt idx="2">
                        <c:v>0.95899999999999996</c:v>
                      </c:pt>
                      <c:pt idx="3">
                        <c:v>0.96299999999999997</c:v>
                      </c:pt>
                      <c:pt idx="4">
                        <c:v>0.97</c:v>
                      </c:pt>
                      <c:pt idx="5">
                        <c:v>0.97199999999999998</c:v>
                      </c:pt>
                      <c:pt idx="6">
                        <c:v>0.97899999999999998</c:v>
                      </c:pt>
                      <c:pt idx="7">
                        <c:v>0.98599999999999999</c:v>
                      </c:pt>
                      <c:pt idx="8">
                        <c:v>0.97899999999999998</c:v>
                      </c:pt>
                      <c:pt idx="9">
                        <c:v>0.98199999999999998</c:v>
                      </c:pt>
                      <c:pt idx="10">
                        <c:v>0.98099999999999998</c:v>
                      </c:pt>
                    </c:numCache>
                  </c:numRef>
                </c:val>
                <c:smooth val="0"/>
                <c:extLst>
                  <c:ext xmlns:c16="http://schemas.microsoft.com/office/drawing/2014/chart" uri="{C3380CC4-5D6E-409C-BE32-E72D297353CC}">
                    <c16:uniqueId val="{00000005-6789-49D2-8D0B-33471EB57014}"/>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Folha1!$C$33</c15:sqref>
                        </c15:formulaRef>
                      </c:ext>
                    </c:extLst>
                    <c:strCache>
                      <c:ptCount val="1"/>
                      <c:pt idx="0">
                        <c:v>2ºCicloNAC</c:v>
                      </c:pt>
                    </c:strCache>
                  </c:strRef>
                </c:tx>
                <c:spPr>
                  <a:ln w="25400" cap="rnd">
                    <a:solidFill>
                      <a:srgbClr val="FF0000"/>
                    </a:solidFill>
                    <a:prstDash val="sysDash"/>
                    <a:round/>
                  </a:ln>
                  <a:effectLst/>
                </c:spPr>
                <c:marker>
                  <c:symbol val="none"/>
                </c:marker>
                <c:cat>
                  <c:strRef>
                    <c:extLst xmlns:c15="http://schemas.microsoft.com/office/drawing/2012/chart">
                      <c:ext xmlns:c15="http://schemas.microsoft.com/office/drawing/2012/char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Folha1!$D$33:$N$33</c15:sqref>
                        </c15:formulaRef>
                      </c:ext>
                    </c:extLst>
                    <c:numCache>
                      <c:formatCode>0.0%</c:formatCode>
                      <c:ptCount val="11"/>
                      <c:pt idx="0">
                        <c:v>0.875</c:v>
                      </c:pt>
                      <c:pt idx="1">
                        <c:v>0.88600000000000001</c:v>
                      </c:pt>
                      <c:pt idx="2">
                        <c:v>0.91400000000000003</c:v>
                      </c:pt>
                      <c:pt idx="3">
                        <c:v>0.93300000000000005</c:v>
                      </c:pt>
                      <c:pt idx="4">
                        <c:v>0.94199999999999995</c:v>
                      </c:pt>
                      <c:pt idx="5">
                        <c:v>0.94699999999999995</c:v>
                      </c:pt>
                      <c:pt idx="6">
                        <c:v>0.96199999999999997</c:v>
                      </c:pt>
                      <c:pt idx="7">
                        <c:v>0.97599999999999998</c:v>
                      </c:pt>
                      <c:pt idx="8">
                        <c:v>0.96699999999999997</c:v>
                      </c:pt>
                      <c:pt idx="9">
                        <c:v>0.96899999999999997</c:v>
                      </c:pt>
                      <c:pt idx="10">
                        <c:v>0.96399999999999997</c:v>
                      </c:pt>
                    </c:numCache>
                  </c:numRef>
                </c:val>
                <c:smooth val="0"/>
                <c:extLst xmlns:c15="http://schemas.microsoft.com/office/drawing/2012/chart">
                  <c:ext xmlns:c16="http://schemas.microsoft.com/office/drawing/2014/chart" uri="{C3380CC4-5D6E-409C-BE32-E72D297353CC}">
                    <c16:uniqueId val="{00000006-6789-49D2-8D0B-33471EB57014}"/>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Folha1!$C$35</c15:sqref>
                        </c15:formulaRef>
                      </c:ext>
                    </c:extLst>
                    <c:strCache>
                      <c:ptCount val="1"/>
                      <c:pt idx="0">
                        <c:v>1ºCicloAPVM</c:v>
                      </c:pt>
                    </c:strCache>
                  </c:strRef>
                </c:tx>
                <c:spPr>
                  <a:ln w="28575" cap="rnd">
                    <a:solidFill>
                      <a:srgbClr val="002060"/>
                    </a:solidFill>
                    <a:round/>
                  </a:ln>
                  <a:effectLst/>
                </c:spPr>
                <c:marker>
                  <c:symbol val="circle"/>
                  <c:size val="5"/>
                  <c:spPr>
                    <a:solidFill>
                      <a:schemeClr val="accent4"/>
                    </a:solidFill>
                    <a:ln w="9525">
                      <a:solidFill>
                        <a:schemeClr val="accent4"/>
                      </a:solidFill>
                    </a:ln>
                    <a:effectLst/>
                  </c:spPr>
                </c:marker>
                <c:cat>
                  <c:strRef>
                    <c:extLst xmlns:c15="http://schemas.microsoft.com/office/drawing/2012/chart">
                      <c:ext xmlns:c15="http://schemas.microsoft.com/office/drawing/2012/char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Folha1!$D$35:$N$35</c15:sqref>
                        </c15:formulaRef>
                      </c:ext>
                    </c:extLst>
                    <c:numCache>
                      <c:formatCode>0.0%</c:formatCode>
                      <c:ptCount val="11"/>
                      <c:pt idx="0">
                        <c:v>0.94852941176470584</c:v>
                      </c:pt>
                      <c:pt idx="1">
                        <c:v>0.95588235294117652</c:v>
                      </c:pt>
                      <c:pt idx="2">
                        <c:v>0.97039897039897038</c:v>
                      </c:pt>
                      <c:pt idx="3">
                        <c:v>0.95605858854860182</c:v>
                      </c:pt>
                      <c:pt idx="4">
                        <c:v>0.98684210526315785</c:v>
                      </c:pt>
                      <c:pt idx="5">
                        <c:v>0.98587933247753534</c:v>
                      </c:pt>
                      <c:pt idx="6">
                        <c:v>0.96332518337408313</c:v>
                      </c:pt>
                      <c:pt idx="7">
                        <c:v>0.98559423769507803</c:v>
                      </c:pt>
                      <c:pt idx="8">
                        <c:v>0.98360655737704916</c:v>
                      </c:pt>
                      <c:pt idx="9">
                        <c:v>0.99</c:v>
                      </c:pt>
                      <c:pt idx="10">
                        <c:v>0.99378881987577639</c:v>
                      </c:pt>
                    </c:numCache>
                  </c:numRef>
                </c:val>
                <c:smooth val="0"/>
                <c:extLst xmlns:c15="http://schemas.microsoft.com/office/drawing/2012/chart">
                  <c:ext xmlns:c16="http://schemas.microsoft.com/office/drawing/2014/chart" uri="{C3380CC4-5D6E-409C-BE32-E72D297353CC}">
                    <c16:uniqueId val="{00000007-6789-49D2-8D0B-33471EB57014}"/>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Folha1!$C$36</c15:sqref>
                        </c15:formulaRef>
                      </c:ext>
                    </c:extLst>
                    <c:strCache>
                      <c:ptCount val="1"/>
                      <c:pt idx="0">
                        <c:v>2ºCicloAPVM</c:v>
                      </c:pt>
                    </c:strCache>
                  </c:strRef>
                </c:tx>
                <c:spPr>
                  <a:ln w="28575" cap="rnd">
                    <a:solidFill>
                      <a:srgbClr val="002060"/>
                    </a:solidFill>
                    <a:round/>
                  </a:ln>
                  <a:effectLst/>
                </c:spPr>
                <c:marker>
                  <c:symbol val="circle"/>
                  <c:size val="5"/>
                  <c:spPr>
                    <a:solidFill>
                      <a:schemeClr val="accent5"/>
                    </a:solidFill>
                    <a:ln w="9525">
                      <a:solidFill>
                        <a:schemeClr val="accent5"/>
                      </a:solidFill>
                    </a:ln>
                    <a:effectLst/>
                  </c:spPr>
                </c:marker>
                <c:cat>
                  <c:strRef>
                    <c:extLst xmlns:c15="http://schemas.microsoft.com/office/drawing/2012/chart">
                      <c:ext xmlns:c15="http://schemas.microsoft.com/office/drawing/2012/char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Folha1!$D$36:$N$36</c15:sqref>
                        </c15:formulaRef>
                      </c:ext>
                    </c:extLst>
                    <c:numCache>
                      <c:formatCode>0.0%</c:formatCode>
                      <c:ptCount val="11"/>
                      <c:pt idx="0">
                        <c:v>0.88412017167381973</c:v>
                      </c:pt>
                      <c:pt idx="1">
                        <c:v>0.85660377358490569</c:v>
                      </c:pt>
                      <c:pt idx="2">
                        <c:v>0.92050209205020916</c:v>
                      </c:pt>
                      <c:pt idx="3">
                        <c:v>0.96995708154506433</c:v>
                      </c:pt>
                      <c:pt idx="4">
                        <c:v>0.90404040404040409</c:v>
                      </c:pt>
                      <c:pt idx="5">
                        <c:v>0.91326530612244894</c:v>
                      </c:pt>
                      <c:pt idx="6">
                        <c:v>0.96536796536796532</c:v>
                      </c:pt>
                      <c:pt idx="7">
                        <c:v>0.95454545454545459</c:v>
                      </c:pt>
                      <c:pt idx="8">
                        <c:v>0.97402597402597402</c:v>
                      </c:pt>
                      <c:pt idx="9">
                        <c:v>0.950207468879668</c:v>
                      </c:pt>
                      <c:pt idx="10">
                        <c:v>0.96511627906976749</c:v>
                      </c:pt>
                    </c:numCache>
                  </c:numRef>
                </c:val>
                <c:smooth val="0"/>
                <c:extLst xmlns:c15="http://schemas.microsoft.com/office/drawing/2012/chart">
                  <c:ext xmlns:c16="http://schemas.microsoft.com/office/drawing/2014/chart" uri="{C3380CC4-5D6E-409C-BE32-E72D297353CC}">
                    <c16:uniqueId val="{00000008-6789-49D2-8D0B-33471EB57014}"/>
                  </c:ext>
                </c:extLst>
              </c15:ser>
            </c15:filteredLineSeries>
          </c:ext>
        </c:extLst>
      </c:lineChart>
      <c:catAx>
        <c:axId val="309593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4063"/>
        <c:crosses val="autoZero"/>
        <c:auto val="1"/>
        <c:lblAlgn val="ctr"/>
        <c:lblOffset val="100"/>
        <c:noMultiLvlLbl val="0"/>
      </c:catAx>
      <c:valAx>
        <c:axId val="309594063"/>
        <c:scaling>
          <c:orientation val="minMax"/>
          <c:max val="1"/>
          <c:min val="0.70000000000000007"/>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3583"/>
        <c:crosses val="autoZero"/>
        <c:crossBetween val="between"/>
        <c:majorUnit val="5.000000000000001E-2"/>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err="1"/>
              <a:t>Evolução</a:t>
            </a:r>
            <a:r>
              <a:rPr lang="en-GB" baseline="0" dirty="0"/>
              <a:t> da t</a:t>
            </a:r>
            <a:r>
              <a:rPr lang="en-GB" dirty="0"/>
              <a:t>axa</a:t>
            </a:r>
            <a:r>
              <a:rPr lang="en-GB" baseline="0" dirty="0"/>
              <a:t> de </a:t>
            </a:r>
            <a:r>
              <a:rPr lang="en-GB" baseline="0" dirty="0" err="1"/>
              <a:t>sucesso</a:t>
            </a:r>
            <a:r>
              <a:rPr lang="en-GB" baseline="0" dirty="0"/>
              <a:t> do 3º </a:t>
            </a:r>
            <a:r>
              <a:rPr lang="en-GB" baseline="0" dirty="0" err="1"/>
              <a:t>ciclo</a:t>
            </a:r>
            <a:r>
              <a:rPr lang="en-GB" baseline="0" dirty="0"/>
              <a:t>  </a:t>
            </a:r>
            <a:r>
              <a:rPr lang="en-GB" baseline="0" dirty="0" err="1"/>
              <a:t>por</a:t>
            </a:r>
            <a:r>
              <a:rPr lang="en-GB" baseline="0" dirty="0"/>
              <a:t> </a:t>
            </a:r>
            <a:r>
              <a:rPr lang="en-GB" baseline="0" dirty="0" err="1"/>
              <a:t>ano</a:t>
            </a:r>
            <a:r>
              <a:rPr lang="en-GB" baseline="0" dirty="0"/>
              <a:t>/</a:t>
            </a:r>
            <a:r>
              <a:rPr lang="en-GB" baseline="0" dirty="0" err="1"/>
              <a:t>escola</a:t>
            </a:r>
            <a:endParaRPr lang="en-GB"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Folha1!$AS$40</c:f>
              <c:strCache>
                <c:ptCount val="1"/>
                <c:pt idx="0">
                  <c:v>7ºVM</c:v>
                </c:pt>
              </c:strCache>
            </c:strRef>
          </c:tx>
          <c:spPr>
            <a:ln w="28575" cap="rnd">
              <a:solidFill>
                <a:srgbClr val="C00000"/>
              </a:solidFill>
              <a:round/>
            </a:ln>
            <a:effectLst>
              <a:outerShdw blurRad="50800" dist="38100" dir="2700000" algn="tl" rotWithShape="0">
                <a:prstClr val="black">
                  <a:alpha val="40000"/>
                </a:prstClr>
              </a:outerShdw>
            </a:effectLst>
          </c:spPr>
          <c:marker>
            <c:symbol val="none"/>
          </c:marker>
          <c:cat>
            <c:strRef>
              <c:f>Folha1!$AT$39:$AV$39</c:f>
              <c:strCache>
                <c:ptCount val="3"/>
                <c:pt idx="0">
                  <c:v>21/22</c:v>
                </c:pt>
                <c:pt idx="1">
                  <c:v>22/23</c:v>
                </c:pt>
                <c:pt idx="2">
                  <c:v>23/24</c:v>
                </c:pt>
              </c:strCache>
            </c:strRef>
          </c:cat>
          <c:val>
            <c:numRef>
              <c:f>Folha1!$AT$40:$AV$40</c:f>
              <c:numCache>
                <c:formatCode>0.0%</c:formatCode>
                <c:ptCount val="3"/>
                <c:pt idx="0">
                  <c:v>0.92405063291139244</c:v>
                </c:pt>
                <c:pt idx="1">
                  <c:v>0.82954545454545459</c:v>
                </c:pt>
                <c:pt idx="2">
                  <c:v>0.78888888888888886</c:v>
                </c:pt>
              </c:numCache>
            </c:numRef>
          </c:val>
          <c:smooth val="0"/>
          <c:extLst>
            <c:ext xmlns:c16="http://schemas.microsoft.com/office/drawing/2014/chart" uri="{C3380CC4-5D6E-409C-BE32-E72D297353CC}">
              <c16:uniqueId val="{00000000-1F0D-4029-AF15-A9259B4D0F9B}"/>
            </c:ext>
          </c:extLst>
        </c:ser>
        <c:ser>
          <c:idx val="1"/>
          <c:order val="1"/>
          <c:tx>
            <c:strRef>
              <c:f>Folha1!$AS$41</c:f>
              <c:strCache>
                <c:ptCount val="1"/>
                <c:pt idx="0">
                  <c:v>8ºVM</c:v>
                </c:pt>
              </c:strCache>
            </c:strRef>
          </c:tx>
          <c:spPr>
            <a:ln w="28575" cap="rnd">
              <a:solidFill>
                <a:srgbClr val="FF6600"/>
              </a:solidFill>
              <a:round/>
            </a:ln>
            <a:effectLst>
              <a:outerShdw blurRad="50800" dist="38100" dir="2700000" algn="tl" rotWithShape="0">
                <a:prstClr val="black">
                  <a:alpha val="40000"/>
                </a:prstClr>
              </a:outerShdw>
            </a:effectLst>
          </c:spPr>
          <c:marker>
            <c:symbol val="none"/>
          </c:marker>
          <c:dLbls>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F0D-4029-AF15-A9259B4D0F9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Folha1!$AT$39:$AV$39</c:f>
              <c:strCache>
                <c:ptCount val="3"/>
                <c:pt idx="0">
                  <c:v>21/22</c:v>
                </c:pt>
                <c:pt idx="1">
                  <c:v>22/23</c:v>
                </c:pt>
                <c:pt idx="2">
                  <c:v>23/24</c:v>
                </c:pt>
              </c:strCache>
            </c:strRef>
          </c:cat>
          <c:val>
            <c:numRef>
              <c:f>Folha1!$AT$41:$AV$41</c:f>
              <c:numCache>
                <c:formatCode>0.0%</c:formatCode>
                <c:ptCount val="3"/>
                <c:pt idx="0">
                  <c:v>0.9156626506024097</c:v>
                </c:pt>
                <c:pt idx="1">
                  <c:v>0.8271604938271605</c:v>
                </c:pt>
                <c:pt idx="2">
                  <c:v>0.76530612244897955</c:v>
                </c:pt>
              </c:numCache>
            </c:numRef>
          </c:val>
          <c:smooth val="0"/>
          <c:extLst>
            <c:ext xmlns:c16="http://schemas.microsoft.com/office/drawing/2014/chart" uri="{C3380CC4-5D6E-409C-BE32-E72D297353CC}">
              <c16:uniqueId val="{00000001-1F0D-4029-AF15-A9259B4D0F9B}"/>
            </c:ext>
          </c:extLst>
        </c:ser>
        <c:ser>
          <c:idx val="2"/>
          <c:order val="2"/>
          <c:tx>
            <c:strRef>
              <c:f>Folha1!$AS$42</c:f>
              <c:strCache>
                <c:ptCount val="1"/>
                <c:pt idx="0">
                  <c:v>9ºVM</c:v>
                </c:pt>
              </c:strCache>
            </c:strRef>
          </c:tx>
          <c:spPr>
            <a:ln w="28575" cap="rnd">
              <a:solidFill>
                <a:srgbClr val="FF0000"/>
              </a:solidFill>
              <a:round/>
            </a:ln>
            <a:effectLst>
              <a:outerShdw blurRad="50800" dist="38100" dir="2700000" algn="tl" rotWithShape="0">
                <a:prstClr val="black">
                  <a:alpha val="40000"/>
                </a:prstClr>
              </a:outerShdw>
            </a:effectLst>
          </c:spPr>
          <c:marker>
            <c:symbol val="none"/>
          </c:marker>
          <c:cat>
            <c:strRef>
              <c:f>Folha1!$AT$39:$AV$39</c:f>
              <c:strCache>
                <c:ptCount val="3"/>
                <c:pt idx="0">
                  <c:v>21/22</c:v>
                </c:pt>
                <c:pt idx="1">
                  <c:v>22/23</c:v>
                </c:pt>
                <c:pt idx="2">
                  <c:v>23/24</c:v>
                </c:pt>
              </c:strCache>
            </c:strRef>
          </c:cat>
          <c:val>
            <c:numRef>
              <c:f>Folha1!$AT$42:$AV$42</c:f>
              <c:numCache>
                <c:formatCode>0.0%</c:formatCode>
                <c:ptCount val="3"/>
                <c:pt idx="0">
                  <c:v>0.92405063291139244</c:v>
                </c:pt>
                <c:pt idx="1">
                  <c:v>0.82352941176470584</c:v>
                </c:pt>
                <c:pt idx="2">
                  <c:v>0.79761904761904767</c:v>
                </c:pt>
              </c:numCache>
            </c:numRef>
          </c:val>
          <c:smooth val="0"/>
          <c:extLst>
            <c:ext xmlns:c16="http://schemas.microsoft.com/office/drawing/2014/chart" uri="{C3380CC4-5D6E-409C-BE32-E72D297353CC}">
              <c16:uniqueId val="{00000002-1F0D-4029-AF15-A9259B4D0F9B}"/>
            </c:ext>
          </c:extLst>
        </c:ser>
        <c:ser>
          <c:idx val="3"/>
          <c:order val="3"/>
          <c:tx>
            <c:strRef>
              <c:f>Folha1!$AS$43</c:f>
              <c:strCache>
                <c:ptCount val="1"/>
                <c:pt idx="0">
                  <c:v>7ºGC</c:v>
                </c:pt>
              </c:strCache>
            </c:strRef>
          </c:tx>
          <c:spPr>
            <a:ln w="28575" cap="rnd">
              <a:solidFill>
                <a:srgbClr val="FFC000"/>
              </a:solidFill>
              <a:round/>
            </a:ln>
            <a:effectLst/>
          </c:spPr>
          <c:marker>
            <c:symbol val="none"/>
          </c:marker>
          <c:cat>
            <c:strRef>
              <c:f>Folha1!$AT$39:$AV$39</c:f>
              <c:strCache>
                <c:ptCount val="3"/>
                <c:pt idx="0">
                  <c:v>21/22</c:v>
                </c:pt>
                <c:pt idx="1">
                  <c:v>22/23</c:v>
                </c:pt>
                <c:pt idx="2">
                  <c:v>23/24</c:v>
                </c:pt>
              </c:strCache>
            </c:strRef>
          </c:cat>
          <c:val>
            <c:numRef>
              <c:f>Folha1!$AT$43:$AV$43</c:f>
              <c:numCache>
                <c:formatCode>0.0%</c:formatCode>
                <c:ptCount val="3"/>
                <c:pt idx="0">
                  <c:v>0.93023255813953487</c:v>
                </c:pt>
                <c:pt idx="1">
                  <c:v>0.93333333333333335</c:v>
                </c:pt>
                <c:pt idx="2">
                  <c:v>0.97872340425531912</c:v>
                </c:pt>
              </c:numCache>
            </c:numRef>
          </c:val>
          <c:smooth val="0"/>
          <c:extLst>
            <c:ext xmlns:c16="http://schemas.microsoft.com/office/drawing/2014/chart" uri="{C3380CC4-5D6E-409C-BE32-E72D297353CC}">
              <c16:uniqueId val="{00000003-1F0D-4029-AF15-A9259B4D0F9B}"/>
            </c:ext>
          </c:extLst>
        </c:ser>
        <c:ser>
          <c:idx val="4"/>
          <c:order val="4"/>
          <c:tx>
            <c:strRef>
              <c:f>Folha1!$AS$44</c:f>
              <c:strCache>
                <c:ptCount val="1"/>
                <c:pt idx="0">
                  <c:v>8ºGC</c:v>
                </c:pt>
              </c:strCache>
            </c:strRef>
          </c:tx>
          <c:spPr>
            <a:ln w="28575" cap="rnd">
              <a:solidFill>
                <a:srgbClr val="FFFF00"/>
              </a:solidFill>
              <a:round/>
            </a:ln>
            <a:effectLst/>
          </c:spPr>
          <c:marker>
            <c:symbol val="none"/>
          </c:marker>
          <c:dLbls>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F0D-4029-AF15-A9259B4D0F9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Folha1!$AT$39:$AV$39</c:f>
              <c:strCache>
                <c:ptCount val="3"/>
                <c:pt idx="0">
                  <c:v>21/22</c:v>
                </c:pt>
                <c:pt idx="1">
                  <c:v>22/23</c:v>
                </c:pt>
                <c:pt idx="2">
                  <c:v>23/24</c:v>
                </c:pt>
              </c:strCache>
            </c:strRef>
          </c:cat>
          <c:val>
            <c:numRef>
              <c:f>Folha1!$AT$44:$AV$44</c:f>
              <c:numCache>
                <c:formatCode>0.0%</c:formatCode>
                <c:ptCount val="3"/>
                <c:pt idx="0">
                  <c:v>0.95238095238095233</c:v>
                </c:pt>
                <c:pt idx="1">
                  <c:v>0.97619047619047616</c:v>
                </c:pt>
                <c:pt idx="2">
                  <c:v>0.97674418604651159</c:v>
                </c:pt>
              </c:numCache>
            </c:numRef>
          </c:val>
          <c:smooth val="0"/>
          <c:extLst>
            <c:ext xmlns:c16="http://schemas.microsoft.com/office/drawing/2014/chart" uri="{C3380CC4-5D6E-409C-BE32-E72D297353CC}">
              <c16:uniqueId val="{00000004-1F0D-4029-AF15-A9259B4D0F9B}"/>
            </c:ext>
          </c:extLst>
        </c:ser>
        <c:ser>
          <c:idx val="5"/>
          <c:order val="5"/>
          <c:tx>
            <c:strRef>
              <c:f>Folha1!$AS$45</c:f>
              <c:strCache>
                <c:ptCount val="1"/>
                <c:pt idx="0">
                  <c:v>9ºGC</c:v>
                </c:pt>
              </c:strCache>
            </c:strRef>
          </c:tx>
          <c:spPr>
            <a:ln w="28575" cap="rnd">
              <a:solidFill>
                <a:srgbClr val="FEEC02"/>
              </a:solidFill>
              <a:round/>
            </a:ln>
            <a:effectLst/>
          </c:spPr>
          <c:marker>
            <c:symbol val="none"/>
          </c:marker>
          <c:dLbls>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F0D-4029-AF15-A9259B4D0F9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Folha1!$AT$39:$AV$39</c:f>
              <c:strCache>
                <c:ptCount val="3"/>
                <c:pt idx="0">
                  <c:v>21/22</c:v>
                </c:pt>
                <c:pt idx="1">
                  <c:v>22/23</c:v>
                </c:pt>
                <c:pt idx="2">
                  <c:v>23/24</c:v>
                </c:pt>
              </c:strCache>
            </c:strRef>
          </c:cat>
          <c:val>
            <c:numRef>
              <c:f>Folha1!$AT$45:$AV$45</c:f>
              <c:numCache>
                <c:formatCode>0.0%</c:formatCode>
                <c:ptCount val="3"/>
                <c:pt idx="0">
                  <c:v>0.97222222222222221</c:v>
                </c:pt>
                <c:pt idx="1">
                  <c:v>0.79545454545454541</c:v>
                </c:pt>
                <c:pt idx="2">
                  <c:v>0.86956521739130432</c:v>
                </c:pt>
              </c:numCache>
            </c:numRef>
          </c:val>
          <c:smooth val="0"/>
          <c:extLst>
            <c:ext xmlns:c16="http://schemas.microsoft.com/office/drawing/2014/chart" uri="{C3380CC4-5D6E-409C-BE32-E72D297353CC}">
              <c16:uniqueId val="{00000005-1F0D-4029-AF15-A9259B4D0F9B}"/>
            </c:ext>
          </c:extLst>
        </c:ser>
        <c:dLbls>
          <c:showLegendKey val="0"/>
          <c:showVal val="0"/>
          <c:showCatName val="0"/>
          <c:showSerName val="0"/>
          <c:showPercent val="0"/>
          <c:showBubbleSize val="0"/>
        </c:dLbls>
        <c:smooth val="0"/>
        <c:axId val="2012247071"/>
        <c:axId val="2012251871"/>
      </c:lineChart>
      <c:catAx>
        <c:axId val="20122470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2251871"/>
        <c:crosses val="autoZero"/>
        <c:auto val="1"/>
        <c:lblAlgn val="ctr"/>
        <c:lblOffset val="100"/>
        <c:noMultiLvlLbl val="0"/>
      </c:catAx>
      <c:valAx>
        <c:axId val="2012251871"/>
        <c:scaling>
          <c:orientation val="minMax"/>
          <c:max val="1"/>
          <c:min val="0.75000000000000011"/>
        </c:scaling>
        <c:delete val="0"/>
        <c:axPos val="l"/>
        <c:majorGridlines>
          <c:spPr>
            <a:ln w="9525" cap="flat" cmpd="sng" algn="ctr">
              <a:no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224707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dirty="0" err="1"/>
              <a:t>Evolução</a:t>
            </a:r>
            <a:r>
              <a:rPr lang="en-GB" sz="1200" dirty="0"/>
              <a:t> da</a:t>
            </a:r>
            <a:r>
              <a:rPr lang="en-GB" sz="1200" baseline="0" dirty="0"/>
              <a:t> </a:t>
            </a:r>
            <a:r>
              <a:rPr lang="en-GB" sz="1200" baseline="0" dirty="0" err="1"/>
              <a:t>Retenção</a:t>
            </a:r>
            <a:r>
              <a:rPr lang="en-GB" sz="1200" baseline="0" dirty="0"/>
              <a:t> </a:t>
            </a:r>
            <a:r>
              <a:rPr lang="en-GB" sz="1200" baseline="0" dirty="0" err="1"/>
              <a:t>por</a:t>
            </a:r>
            <a:r>
              <a:rPr lang="en-GB" sz="1200" baseline="0" dirty="0"/>
              <a:t> </a:t>
            </a:r>
            <a:r>
              <a:rPr lang="en-GB" sz="1200" baseline="0" dirty="0" err="1"/>
              <a:t>excesso</a:t>
            </a:r>
            <a:r>
              <a:rPr lang="en-GB" sz="1200" baseline="0" dirty="0"/>
              <a:t> de </a:t>
            </a:r>
            <a:r>
              <a:rPr lang="en-GB" sz="1200" baseline="0" dirty="0" err="1"/>
              <a:t>faltas</a:t>
            </a:r>
            <a:r>
              <a:rPr lang="en-GB" sz="1200" baseline="0" dirty="0"/>
              <a:t> no </a:t>
            </a:r>
            <a:r>
              <a:rPr lang="en-GB" sz="1200" baseline="0" dirty="0" err="1"/>
              <a:t>Agrupamento</a:t>
            </a:r>
            <a:r>
              <a:rPr lang="en-GB" sz="1200" baseline="0" dirty="0"/>
              <a:t> (2ºe 3º </a:t>
            </a:r>
            <a:r>
              <a:rPr lang="en-GB" sz="1200" baseline="0" dirty="0" err="1"/>
              <a:t>ciclos</a:t>
            </a:r>
            <a:r>
              <a:rPr lang="en-GB" sz="1200" baseline="0" dirty="0"/>
              <a:t>)</a:t>
            </a:r>
            <a:endParaRPr lang="en-GB" sz="12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1"/>
          <c:order val="0"/>
          <c:tx>
            <c:strRef>
              <c:f>Folha1!$AS$59</c:f>
              <c:strCache>
                <c:ptCount val="1"/>
                <c:pt idx="0">
                  <c:v>Retidos por Faltas</c:v>
                </c:pt>
              </c:strCache>
            </c:strRef>
          </c:tx>
          <c:spPr>
            <a:ln w="28575" cap="rnd">
              <a:solidFill>
                <a:srgbClr val="C00000"/>
              </a:solidFill>
              <a:round/>
            </a:ln>
            <a:effectLst/>
          </c:spPr>
          <c:marker>
            <c:symbol val="none"/>
          </c:marker>
          <c:dLbls>
            <c:dLbl>
              <c:idx val="5"/>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0F6-4DF2-97A2-AC6ECBFDCCC3}"/>
                </c:ext>
              </c:extLst>
            </c:dLbl>
            <c:dLbl>
              <c:idx val="6"/>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0F6-4DF2-97A2-AC6ECBFDCCC3}"/>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Folha1!$AT$57:$AZ$57</c:f>
              <c:strCache>
                <c:ptCount val="7"/>
                <c:pt idx="0">
                  <c:v>17/18</c:v>
                </c:pt>
                <c:pt idx="1">
                  <c:v>18/19</c:v>
                </c:pt>
                <c:pt idx="2">
                  <c:v>19/20</c:v>
                </c:pt>
                <c:pt idx="3">
                  <c:v>20/21</c:v>
                </c:pt>
                <c:pt idx="4">
                  <c:v>21/22</c:v>
                </c:pt>
                <c:pt idx="5">
                  <c:v>22/23</c:v>
                </c:pt>
                <c:pt idx="6">
                  <c:v>23/24</c:v>
                </c:pt>
              </c:strCache>
            </c:strRef>
          </c:cat>
          <c:val>
            <c:numRef>
              <c:f>Folha1!$AT$59:$AZ$59</c:f>
              <c:numCache>
                <c:formatCode>General</c:formatCode>
                <c:ptCount val="7"/>
                <c:pt idx="0">
                  <c:v>14</c:v>
                </c:pt>
                <c:pt idx="1">
                  <c:v>14</c:v>
                </c:pt>
                <c:pt idx="2">
                  <c:v>12</c:v>
                </c:pt>
                <c:pt idx="3">
                  <c:v>17</c:v>
                </c:pt>
                <c:pt idx="4">
                  <c:v>12</c:v>
                </c:pt>
                <c:pt idx="5">
                  <c:v>21</c:v>
                </c:pt>
                <c:pt idx="6">
                  <c:v>31</c:v>
                </c:pt>
              </c:numCache>
            </c:numRef>
          </c:val>
          <c:smooth val="0"/>
          <c:extLst>
            <c:ext xmlns:c16="http://schemas.microsoft.com/office/drawing/2014/chart" uri="{C3380CC4-5D6E-409C-BE32-E72D297353CC}">
              <c16:uniqueId val="{00000002-40F6-4DF2-97A2-AC6ECBFDCCC3}"/>
            </c:ext>
          </c:extLst>
        </c:ser>
        <c:dLbls>
          <c:showLegendKey val="0"/>
          <c:showVal val="0"/>
          <c:showCatName val="0"/>
          <c:showSerName val="0"/>
          <c:showPercent val="0"/>
          <c:showBubbleSize val="0"/>
        </c:dLbls>
        <c:smooth val="0"/>
        <c:axId val="2112147727"/>
        <c:axId val="2112137167"/>
      </c:lineChart>
      <c:catAx>
        <c:axId val="21121477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2137167"/>
        <c:crosses val="autoZero"/>
        <c:auto val="1"/>
        <c:lblAlgn val="ctr"/>
        <c:lblOffset val="100"/>
        <c:noMultiLvlLbl val="0"/>
      </c:catAx>
      <c:valAx>
        <c:axId val="2112137167"/>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t>Número de alunos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21477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err="1"/>
              <a:t>Contribuição</a:t>
            </a:r>
            <a:r>
              <a:rPr lang="en-GB" baseline="0" dirty="0"/>
              <a:t> Percentual da </a:t>
            </a:r>
            <a:r>
              <a:rPr lang="en-GB" baseline="0" dirty="0" err="1"/>
              <a:t>Retenção</a:t>
            </a:r>
            <a:r>
              <a:rPr lang="en-GB" baseline="0" dirty="0"/>
              <a:t> </a:t>
            </a:r>
            <a:r>
              <a:rPr lang="en-GB" baseline="0" dirty="0" err="1"/>
              <a:t>por</a:t>
            </a:r>
            <a:r>
              <a:rPr lang="en-GB" baseline="0" dirty="0"/>
              <a:t> </a:t>
            </a:r>
            <a:r>
              <a:rPr lang="en-GB" baseline="0" dirty="0" err="1"/>
              <a:t>excesso</a:t>
            </a:r>
            <a:r>
              <a:rPr lang="en-GB" baseline="0" dirty="0"/>
              <a:t> de </a:t>
            </a:r>
            <a:r>
              <a:rPr lang="en-GB" baseline="0" dirty="0" err="1"/>
              <a:t>faltas</a:t>
            </a:r>
            <a:r>
              <a:rPr lang="en-GB" baseline="0" dirty="0"/>
              <a:t> </a:t>
            </a:r>
            <a:r>
              <a:rPr lang="en-GB" baseline="0" dirty="0" err="1"/>
              <a:t>na</a:t>
            </a:r>
            <a:r>
              <a:rPr lang="en-GB" baseline="0" dirty="0"/>
              <a:t> Escola </a:t>
            </a:r>
            <a:r>
              <a:rPr lang="en-GB" baseline="0" dirty="0" err="1"/>
              <a:t>Vítor</a:t>
            </a:r>
            <a:r>
              <a:rPr lang="en-GB" baseline="0" dirty="0"/>
              <a:t> </a:t>
            </a:r>
            <a:r>
              <a:rPr lang="en-GB" baseline="0" dirty="0" err="1"/>
              <a:t>Melícias</a:t>
            </a:r>
            <a:r>
              <a:rPr lang="en-GB" baseline="0" dirty="0"/>
              <a:t> (2º e 3º </a:t>
            </a:r>
            <a:r>
              <a:rPr lang="en-GB" baseline="0" dirty="0" err="1"/>
              <a:t>ciclos</a:t>
            </a:r>
            <a:r>
              <a:rPr lang="en-GB" baseline="0" dirty="0"/>
              <a:t>)</a:t>
            </a:r>
            <a:endParaRPr lang="en-GB"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Folha1!$BB$78</c:f>
              <c:strCache>
                <c:ptCount val="1"/>
                <c:pt idx="0">
                  <c:v>Retidos por Classif</c:v>
                </c:pt>
              </c:strCache>
            </c:strRef>
          </c:tx>
          <c:spPr>
            <a:solidFill>
              <a:schemeClr val="accent1"/>
            </a:solidFill>
            <a:ln>
              <a:noFill/>
            </a:ln>
            <a:effectLst/>
          </c:spPr>
          <c:invertIfNegative val="0"/>
          <c:cat>
            <c:strRef>
              <c:f>Folha1!$BC$77:$BI$77</c:f>
              <c:strCache>
                <c:ptCount val="7"/>
                <c:pt idx="0">
                  <c:v>17/18</c:v>
                </c:pt>
                <c:pt idx="1">
                  <c:v>18/19</c:v>
                </c:pt>
                <c:pt idx="2">
                  <c:v>19/20</c:v>
                </c:pt>
                <c:pt idx="3">
                  <c:v>20/21</c:v>
                </c:pt>
                <c:pt idx="4">
                  <c:v>21/22</c:v>
                </c:pt>
                <c:pt idx="5">
                  <c:v>22/23</c:v>
                </c:pt>
                <c:pt idx="6">
                  <c:v>23/24</c:v>
                </c:pt>
              </c:strCache>
            </c:strRef>
          </c:cat>
          <c:val>
            <c:numRef>
              <c:f>Folha1!$BC$78:$BI$78</c:f>
              <c:numCache>
                <c:formatCode>0.0%</c:formatCode>
                <c:ptCount val="7"/>
                <c:pt idx="0">
                  <c:v>0.75555555555555554</c:v>
                </c:pt>
                <c:pt idx="1">
                  <c:v>0.47368421052631576</c:v>
                </c:pt>
                <c:pt idx="2">
                  <c:v>0.6</c:v>
                </c:pt>
                <c:pt idx="3">
                  <c:v>0.6</c:v>
                </c:pt>
                <c:pt idx="4">
                  <c:v>0.47368421052631576</c:v>
                </c:pt>
                <c:pt idx="5">
                  <c:v>0.56818181818181823</c:v>
                </c:pt>
                <c:pt idx="6">
                  <c:v>0.63636363636363635</c:v>
                </c:pt>
              </c:numCache>
            </c:numRef>
          </c:val>
          <c:extLst>
            <c:ext xmlns:c16="http://schemas.microsoft.com/office/drawing/2014/chart" uri="{C3380CC4-5D6E-409C-BE32-E72D297353CC}">
              <c16:uniqueId val="{00000000-2F1C-4255-A6DD-EBAB404D33D2}"/>
            </c:ext>
          </c:extLst>
        </c:ser>
        <c:ser>
          <c:idx val="1"/>
          <c:order val="1"/>
          <c:tx>
            <c:strRef>
              <c:f>Folha1!$BB$79</c:f>
              <c:strCache>
                <c:ptCount val="1"/>
                <c:pt idx="0">
                  <c:v>Retidos por Faltas</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t" anchorCtr="0">
                <a:spAutoFit/>
              </a:bodyPr>
              <a:lstStyle/>
              <a:p>
                <a:pPr>
                  <a:defRPr sz="1050"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Folha1!$BC$77:$BI$77</c:f>
              <c:strCache>
                <c:ptCount val="7"/>
                <c:pt idx="0">
                  <c:v>17/18</c:v>
                </c:pt>
                <c:pt idx="1">
                  <c:v>18/19</c:v>
                </c:pt>
                <c:pt idx="2">
                  <c:v>19/20</c:v>
                </c:pt>
                <c:pt idx="3">
                  <c:v>20/21</c:v>
                </c:pt>
                <c:pt idx="4">
                  <c:v>21/22</c:v>
                </c:pt>
                <c:pt idx="5">
                  <c:v>22/23</c:v>
                </c:pt>
                <c:pt idx="6">
                  <c:v>23/24</c:v>
                </c:pt>
              </c:strCache>
            </c:strRef>
          </c:cat>
          <c:val>
            <c:numRef>
              <c:f>Folha1!$BC$79:$BI$79</c:f>
              <c:numCache>
                <c:formatCode>0.0%</c:formatCode>
                <c:ptCount val="7"/>
                <c:pt idx="0">
                  <c:v>0.24444444444444444</c:v>
                </c:pt>
                <c:pt idx="1">
                  <c:v>0.52631578947368418</c:v>
                </c:pt>
                <c:pt idx="2">
                  <c:v>0.4</c:v>
                </c:pt>
                <c:pt idx="3">
                  <c:v>0.4</c:v>
                </c:pt>
                <c:pt idx="4">
                  <c:v>0.52631578947368418</c:v>
                </c:pt>
                <c:pt idx="5">
                  <c:v>0.43181818181818182</c:v>
                </c:pt>
                <c:pt idx="6">
                  <c:v>0.36363636363636365</c:v>
                </c:pt>
              </c:numCache>
            </c:numRef>
          </c:val>
          <c:extLst>
            <c:ext xmlns:c16="http://schemas.microsoft.com/office/drawing/2014/chart" uri="{C3380CC4-5D6E-409C-BE32-E72D297353CC}">
              <c16:uniqueId val="{00000001-2F1C-4255-A6DD-EBAB404D33D2}"/>
            </c:ext>
          </c:extLst>
        </c:ser>
        <c:dLbls>
          <c:showLegendKey val="0"/>
          <c:showVal val="0"/>
          <c:showCatName val="0"/>
          <c:showSerName val="0"/>
          <c:showPercent val="0"/>
          <c:showBubbleSize val="0"/>
        </c:dLbls>
        <c:gapWidth val="40"/>
        <c:overlap val="100"/>
        <c:axId val="2015038975"/>
        <c:axId val="2015035135"/>
      </c:barChart>
      <c:catAx>
        <c:axId val="20150389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2015035135"/>
        <c:crosses val="autoZero"/>
        <c:auto val="1"/>
        <c:lblAlgn val="ctr"/>
        <c:lblOffset val="100"/>
        <c:noMultiLvlLbl val="0"/>
      </c:catAx>
      <c:valAx>
        <c:axId val="2015035135"/>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50389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100" b="0" i="0" u="none" strike="noStrike" kern="1200" spc="0" baseline="0" dirty="0" err="1">
                <a:solidFill>
                  <a:schemeClr val="tx1"/>
                </a:solidFill>
              </a:rPr>
              <a:t>Exame</a:t>
            </a:r>
            <a:r>
              <a:rPr lang="en-GB" sz="1100" b="0" i="0" u="none" strike="noStrike" kern="1200" spc="0" baseline="0" dirty="0">
                <a:solidFill>
                  <a:schemeClr val="tx1"/>
                </a:solidFill>
              </a:rPr>
              <a:t> de MAT</a:t>
            </a:r>
          </a:p>
          <a:p>
            <a:pPr>
              <a:defRPr/>
            </a:pPr>
            <a:r>
              <a:rPr lang="en-GB" dirty="0"/>
              <a:t>%</a:t>
            </a:r>
            <a:r>
              <a:rPr lang="en-GB" baseline="0" dirty="0"/>
              <a:t> de </a:t>
            </a:r>
            <a:r>
              <a:rPr lang="en-GB" baseline="0" dirty="0" err="1"/>
              <a:t>Sucesso</a:t>
            </a:r>
            <a:r>
              <a:rPr lang="en-GB" baseline="0" dirty="0"/>
              <a:t> </a:t>
            </a:r>
            <a:r>
              <a:rPr lang="en-GB" baseline="0" dirty="0" err="1"/>
              <a:t>na</a:t>
            </a:r>
            <a:r>
              <a:rPr lang="en-GB" baseline="0" dirty="0"/>
              <a:t> VM</a:t>
            </a:r>
            <a:endParaRPr lang="en-GB"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spPr>
            <a:solidFill>
              <a:srgbClr val="C00000"/>
            </a:solidFill>
            <a:ln>
              <a:noFill/>
            </a:ln>
          </c:spPr>
          <c:dPt>
            <c:idx val="0"/>
            <c:bubble3D val="0"/>
            <c:spPr>
              <a:solidFill>
                <a:srgbClr val="C00000"/>
              </a:solidFill>
              <a:ln w="19050">
                <a:noFill/>
              </a:ln>
              <a:effectLst/>
            </c:spPr>
            <c:extLst>
              <c:ext xmlns:c16="http://schemas.microsoft.com/office/drawing/2014/chart" uri="{C3380CC4-5D6E-409C-BE32-E72D297353CC}">
                <c16:uniqueId val="{00000001-274C-47BD-895F-C801AA3B79DE}"/>
              </c:ext>
            </c:extLst>
          </c:dPt>
          <c:dPt>
            <c:idx val="1"/>
            <c:bubble3D val="0"/>
            <c:spPr>
              <a:solidFill>
                <a:srgbClr val="00B050"/>
              </a:solidFill>
              <a:ln w="19050">
                <a:noFill/>
              </a:ln>
              <a:effectLst/>
            </c:spPr>
            <c:extLst>
              <c:ext xmlns:c16="http://schemas.microsoft.com/office/drawing/2014/chart" uri="{C3380CC4-5D6E-409C-BE32-E72D297353CC}">
                <c16:uniqueId val="{00000003-274C-47BD-895F-C801AA3B79DE}"/>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Global!$K$42:$K$43</c:f>
              <c:strCache>
                <c:ptCount val="2"/>
                <c:pt idx="0">
                  <c:v>Insucesso</c:v>
                </c:pt>
                <c:pt idx="1">
                  <c:v>Sucesso</c:v>
                </c:pt>
              </c:strCache>
            </c:strRef>
          </c:cat>
          <c:val>
            <c:numRef>
              <c:f>Global!$M$24:$N$24</c:f>
              <c:numCache>
                <c:formatCode>0%</c:formatCode>
                <c:ptCount val="2"/>
                <c:pt idx="0">
                  <c:v>0.75</c:v>
                </c:pt>
                <c:pt idx="1">
                  <c:v>0.25</c:v>
                </c:pt>
              </c:numCache>
            </c:numRef>
          </c:val>
          <c:extLst>
            <c:ext xmlns:c16="http://schemas.microsoft.com/office/drawing/2014/chart" uri="{C3380CC4-5D6E-409C-BE32-E72D297353CC}">
              <c16:uniqueId val="{00000004-274C-47BD-895F-C801AA3B79DE}"/>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100" b="0" i="0" u="none" strike="noStrike" kern="1200" spc="0" baseline="0" dirty="0" err="1">
                <a:solidFill>
                  <a:schemeClr val="tx1"/>
                </a:solidFill>
              </a:rPr>
              <a:t>Exame</a:t>
            </a:r>
            <a:r>
              <a:rPr lang="en-GB" sz="1100" b="0" i="0" u="none" strike="noStrike" kern="1200" spc="0" baseline="0" dirty="0">
                <a:solidFill>
                  <a:schemeClr val="tx1"/>
                </a:solidFill>
              </a:rPr>
              <a:t> de MAT</a:t>
            </a:r>
          </a:p>
          <a:p>
            <a:pPr>
              <a:defRPr/>
            </a:pPr>
            <a:r>
              <a:rPr lang="en-GB" dirty="0"/>
              <a:t>%</a:t>
            </a:r>
            <a:r>
              <a:rPr lang="en-GB" baseline="0" dirty="0"/>
              <a:t> de </a:t>
            </a:r>
            <a:r>
              <a:rPr lang="en-GB" baseline="0" dirty="0" err="1"/>
              <a:t>Sucesso</a:t>
            </a:r>
            <a:r>
              <a:rPr lang="en-GB" baseline="0" dirty="0"/>
              <a:t> </a:t>
            </a:r>
            <a:r>
              <a:rPr lang="en-GB" baseline="0" dirty="0" err="1"/>
              <a:t>na</a:t>
            </a:r>
            <a:r>
              <a:rPr lang="en-GB" baseline="0" dirty="0"/>
              <a:t> GC</a:t>
            </a:r>
            <a:endParaRPr lang="en-GB"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spPr>
            <a:ln>
              <a:noFill/>
            </a:ln>
          </c:spPr>
          <c:dPt>
            <c:idx val="0"/>
            <c:bubble3D val="0"/>
            <c:spPr>
              <a:solidFill>
                <a:srgbClr val="C00000"/>
              </a:solidFill>
              <a:ln w="19050">
                <a:noFill/>
              </a:ln>
              <a:effectLst/>
            </c:spPr>
            <c:extLst>
              <c:ext xmlns:c16="http://schemas.microsoft.com/office/drawing/2014/chart" uri="{C3380CC4-5D6E-409C-BE32-E72D297353CC}">
                <c16:uniqueId val="{00000001-C291-472D-B46E-C67864FC0851}"/>
              </c:ext>
            </c:extLst>
          </c:dPt>
          <c:dPt>
            <c:idx val="1"/>
            <c:bubble3D val="0"/>
            <c:spPr>
              <a:solidFill>
                <a:srgbClr val="00B050"/>
              </a:solidFill>
              <a:ln w="19050">
                <a:noFill/>
              </a:ln>
              <a:effectLst/>
            </c:spPr>
            <c:extLst>
              <c:ext xmlns:c16="http://schemas.microsoft.com/office/drawing/2014/chart" uri="{C3380CC4-5D6E-409C-BE32-E72D297353CC}">
                <c16:uniqueId val="{00000003-C291-472D-B46E-C67864FC0851}"/>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Global!$K$42:$K$43</c:f>
              <c:strCache>
                <c:ptCount val="2"/>
                <c:pt idx="0">
                  <c:v>Insucesso</c:v>
                </c:pt>
                <c:pt idx="1">
                  <c:v>Sucesso</c:v>
                </c:pt>
              </c:strCache>
            </c:strRef>
          </c:cat>
          <c:val>
            <c:numRef>
              <c:f>Global!$M$36:$N$36</c:f>
              <c:numCache>
                <c:formatCode>0%</c:formatCode>
                <c:ptCount val="2"/>
                <c:pt idx="0">
                  <c:v>0.52631578947368418</c:v>
                </c:pt>
                <c:pt idx="1">
                  <c:v>0.47368421052631582</c:v>
                </c:pt>
              </c:numCache>
            </c:numRef>
          </c:val>
          <c:extLst>
            <c:ext xmlns:c16="http://schemas.microsoft.com/office/drawing/2014/chart" uri="{C3380CC4-5D6E-409C-BE32-E72D297353CC}">
              <c16:uniqueId val="{00000004-C291-472D-B46E-C67864FC0851}"/>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100" b="0" i="0" u="none" strike="noStrike" kern="1200" spc="0" baseline="0" dirty="0" err="1">
                <a:solidFill>
                  <a:schemeClr val="tx1"/>
                </a:solidFill>
              </a:rPr>
              <a:t>Exame</a:t>
            </a:r>
            <a:r>
              <a:rPr lang="en-GB" sz="1100" b="0" i="0" u="none" strike="noStrike" kern="1200" spc="0" baseline="0" dirty="0">
                <a:solidFill>
                  <a:schemeClr val="tx1"/>
                </a:solidFill>
              </a:rPr>
              <a:t> de POR</a:t>
            </a:r>
          </a:p>
          <a:p>
            <a:pPr>
              <a:defRPr/>
            </a:pPr>
            <a:r>
              <a:rPr lang="en-GB" dirty="0"/>
              <a:t>% de </a:t>
            </a:r>
            <a:r>
              <a:rPr lang="en-GB" dirty="0" err="1"/>
              <a:t>Sucesso</a:t>
            </a:r>
            <a:r>
              <a:rPr lang="en-GB" dirty="0"/>
              <a:t> </a:t>
            </a:r>
            <a:r>
              <a:rPr lang="en-GB" dirty="0" err="1"/>
              <a:t>na</a:t>
            </a:r>
            <a:r>
              <a:rPr lang="en-GB" dirty="0"/>
              <a:t> VM</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spPr>
            <a:ln>
              <a:noFill/>
            </a:ln>
          </c:spPr>
          <c:dPt>
            <c:idx val="0"/>
            <c:bubble3D val="0"/>
            <c:spPr>
              <a:solidFill>
                <a:srgbClr val="C00000"/>
              </a:solidFill>
              <a:ln w="19050">
                <a:noFill/>
              </a:ln>
              <a:effectLst/>
            </c:spPr>
            <c:extLst>
              <c:ext xmlns:c16="http://schemas.microsoft.com/office/drawing/2014/chart" uri="{C3380CC4-5D6E-409C-BE32-E72D297353CC}">
                <c16:uniqueId val="{00000001-4DA0-4C2F-B309-27BC98FA25C6}"/>
              </c:ext>
            </c:extLst>
          </c:dPt>
          <c:dPt>
            <c:idx val="1"/>
            <c:bubble3D val="0"/>
            <c:spPr>
              <a:solidFill>
                <a:srgbClr val="00B050"/>
              </a:solidFill>
              <a:ln w="19050">
                <a:noFill/>
              </a:ln>
              <a:effectLst/>
            </c:spPr>
            <c:extLst>
              <c:ext xmlns:c16="http://schemas.microsoft.com/office/drawing/2014/chart" uri="{C3380CC4-5D6E-409C-BE32-E72D297353CC}">
                <c16:uniqueId val="{00000003-4DA0-4C2F-B309-27BC98FA25C6}"/>
              </c:ext>
            </c:extLst>
          </c:dPt>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DA0-4C2F-B309-27BC98FA25C6}"/>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DA0-4C2F-B309-27BC98FA25C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Global!$K$42:$K$43</c:f>
              <c:strCache>
                <c:ptCount val="2"/>
                <c:pt idx="0">
                  <c:v>Insucesso</c:v>
                </c:pt>
                <c:pt idx="1">
                  <c:v>Sucesso</c:v>
                </c:pt>
              </c:strCache>
            </c:strRef>
          </c:cat>
          <c:val>
            <c:numRef>
              <c:f>Global!$M$19:$N$19</c:f>
              <c:numCache>
                <c:formatCode>0%</c:formatCode>
                <c:ptCount val="2"/>
                <c:pt idx="0">
                  <c:v>0.27419354838709675</c:v>
                </c:pt>
                <c:pt idx="1">
                  <c:v>0.72580645161290325</c:v>
                </c:pt>
              </c:numCache>
            </c:numRef>
          </c:val>
          <c:extLst>
            <c:ext xmlns:c16="http://schemas.microsoft.com/office/drawing/2014/chart" uri="{C3380CC4-5D6E-409C-BE32-E72D297353CC}">
              <c16:uniqueId val="{00000004-4DA0-4C2F-B309-27BC98FA25C6}"/>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100" b="0" i="0" u="none" strike="noStrike" kern="1200" spc="0" baseline="0" dirty="0" err="1">
                <a:solidFill>
                  <a:schemeClr val="tx1"/>
                </a:solidFill>
              </a:rPr>
              <a:t>Exame</a:t>
            </a:r>
            <a:r>
              <a:rPr lang="en-GB" sz="1100" b="0" i="0" u="none" strike="noStrike" kern="1200" spc="0" baseline="0" dirty="0">
                <a:solidFill>
                  <a:schemeClr val="tx1"/>
                </a:solidFill>
              </a:rPr>
              <a:t> de POR</a:t>
            </a:r>
          </a:p>
          <a:p>
            <a:pPr>
              <a:defRPr/>
            </a:pPr>
            <a:r>
              <a:rPr lang="en-GB" dirty="0"/>
              <a:t>%</a:t>
            </a:r>
            <a:r>
              <a:rPr lang="en-GB" baseline="0" dirty="0"/>
              <a:t> de </a:t>
            </a:r>
            <a:r>
              <a:rPr lang="en-GB" baseline="0" dirty="0" err="1"/>
              <a:t>Sucesso</a:t>
            </a:r>
            <a:r>
              <a:rPr lang="en-GB" baseline="0" dirty="0"/>
              <a:t> </a:t>
            </a:r>
            <a:r>
              <a:rPr lang="en-GB" baseline="0" dirty="0" err="1"/>
              <a:t>na</a:t>
            </a:r>
            <a:r>
              <a:rPr lang="en-GB" baseline="0" dirty="0"/>
              <a:t> GC</a:t>
            </a:r>
            <a:endParaRPr lang="en-GB"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spPr>
            <a:ln>
              <a:noFill/>
            </a:ln>
          </c:spPr>
          <c:dPt>
            <c:idx val="0"/>
            <c:bubble3D val="0"/>
            <c:spPr>
              <a:solidFill>
                <a:srgbClr val="C00000"/>
              </a:solidFill>
              <a:ln w="19050">
                <a:noFill/>
              </a:ln>
              <a:effectLst/>
            </c:spPr>
            <c:extLst>
              <c:ext xmlns:c16="http://schemas.microsoft.com/office/drawing/2014/chart" uri="{C3380CC4-5D6E-409C-BE32-E72D297353CC}">
                <c16:uniqueId val="{00000001-CBF8-4131-BC9A-93D6164A537F}"/>
              </c:ext>
            </c:extLst>
          </c:dPt>
          <c:dPt>
            <c:idx val="1"/>
            <c:bubble3D val="0"/>
            <c:spPr>
              <a:solidFill>
                <a:srgbClr val="00B050"/>
              </a:solidFill>
              <a:ln w="19050">
                <a:noFill/>
              </a:ln>
              <a:effectLst/>
            </c:spPr>
            <c:extLst>
              <c:ext xmlns:c16="http://schemas.microsoft.com/office/drawing/2014/chart" uri="{C3380CC4-5D6E-409C-BE32-E72D297353CC}">
                <c16:uniqueId val="{00000003-CBF8-4131-BC9A-93D6164A537F}"/>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Global!$K$42:$K$43</c:f>
              <c:strCache>
                <c:ptCount val="2"/>
                <c:pt idx="0">
                  <c:v>Insucesso</c:v>
                </c:pt>
                <c:pt idx="1">
                  <c:v>Sucesso</c:v>
                </c:pt>
              </c:strCache>
            </c:strRef>
          </c:cat>
          <c:val>
            <c:numRef>
              <c:f>Global!$M$31:$N$31</c:f>
              <c:numCache>
                <c:formatCode>0%</c:formatCode>
                <c:ptCount val="2"/>
                <c:pt idx="0">
                  <c:v>0.41666666666666669</c:v>
                </c:pt>
                <c:pt idx="1">
                  <c:v>0.58333333333333337</c:v>
                </c:pt>
              </c:numCache>
            </c:numRef>
          </c:val>
          <c:extLst>
            <c:ext xmlns:c16="http://schemas.microsoft.com/office/drawing/2014/chart" uri="{C3380CC4-5D6E-409C-BE32-E72D297353CC}">
              <c16:uniqueId val="{00000004-CBF8-4131-BC9A-93D6164A537F}"/>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Distribuição</a:t>
            </a:r>
            <a:r>
              <a:rPr lang="en-US" baseline="0"/>
              <a:t> das classificações de MAT na VM</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Global!$K$109</c:f>
              <c:strCache>
                <c:ptCount val="1"/>
                <c:pt idx="0">
                  <c:v>VM</c:v>
                </c:pt>
              </c:strCache>
            </c:strRef>
          </c:tx>
          <c:spPr>
            <a:solidFill>
              <a:schemeClr val="accent1"/>
            </a:solidFill>
            <a:ln>
              <a:noFill/>
            </a:ln>
            <a:effectLst>
              <a:outerShdw blurRad="50800" dist="38100" dir="2700000" algn="tl" rotWithShape="0">
                <a:prstClr val="black">
                  <a:alpha val="40000"/>
                </a:prstClr>
              </a:outerShdw>
            </a:effectLst>
          </c:spPr>
          <c:invertIfNegative val="0"/>
          <c:cat>
            <c:strRef>
              <c:f>Global!$L$108:$U$108</c:f>
              <c:strCache>
                <c:ptCount val="10"/>
                <c:pt idx="0">
                  <c:v>0-9</c:v>
                </c:pt>
                <c:pt idx="1">
                  <c:v>10-19</c:v>
                </c:pt>
                <c:pt idx="2">
                  <c:v>20-29</c:v>
                </c:pt>
                <c:pt idx="3">
                  <c:v>30-39</c:v>
                </c:pt>
                <c:pt idx="4">
                  <c:v>40-49</c:v>
                </c:pt>
                <c:pt idx="5">
                  <c:v>50-59</c:v>
                </c:pt>
                <c:pt idx="6">
                  <c:v>60-69</c:v>
                </c:pt>
                <c:pt idx="7">
                  <c:v>70-79</c:v>
                </c:pt>
                <c:pt idx="8">
                  <c:v>80-89</c:v>
                </c:pt>
                <c:pt idx="9">
                  <c:v>90-100</c:v>
                </c:pt>
              </c:strCache>
            </c:strRef>
          </c:cat>
          <c:val>
            <c:numRef>
              <c:f>Global!$L$109:$U$109</c:f>
              <c:numCache>
                <c:formatCode>0%</c:formatCode>
                <c:ptCount val="10"/>
                <c:pt idx="0">
                  <c:v>4.7619047619047616E-2</c:v>
                </c:pt>
                <c:pt idx="1">
                  <c:v>0.22222222222222221</c:v>
                </c:pt>
                <c:pt idx="2">
                  <c:v>0.17460317460317459</c:v>
                </c:pt>
                <c:pt idx="3">
                  <c:v>0.14285714285714285</c:v>
                </c:pt>
                <c:pt idx="4">
                  <c:v>0.15873015873015872</c:v>
                </c:pt>
                <c:pt idx="5">
                  <c:v>0.1111111111111111</c:v>
                </c:pt>
                <c:pt idx="6">
                  <c:v>4.7619047619047616E-2</c:v>
                </c:pt>
                <c:pt idx="7">
                  <c:v>6.3492063492063489E-2</c:v>
                </c:pt>
                <c:pt idx="8">
                  <c:v>0</c:v>
                </c:pt>
                <c:pt idx="9">
                  <c:v>3.1746031746031744E-2</c:v>
                </c:pt>
              </c:numCache>
            </c:numRef>
          </c:val>
          <c:extLst>
            <c:ext xmlns:c16="http://schemas.microsoft.com/office/drawing/2014/chart" uri="{C3380CC4-5D6E-409C-BE32-E72D297353CC}">
              <c16:uniqueId val="{00000000-BA68-4A77-94BB-46CD55DB4523}"/>
            </c:ext>
          </c:extLst>
        </c:ser>
        <c:dLbls>
          <c:showLegendKey val="0"/>
          <c:showVal val="0"/>
          <c:showCatName val="0"/>
          <c:showSerName val="0"/>
          <c:showPercent val="0"/>
          <c:showBubbleSize val="0"/>
        </c:dLbls>
        <c:gapWidth val="219"/>
        <c:axId val="487221664"/>
        <c:axId val="487205824"/>
      </c:barChart>
      <c:catAx>
        <c:axId val="487221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87205824"/>
        <c:crosses val="autoZero"/>
        <c:auto val="1"/>
        <c:lblAlgn val="ctr"/>
        <c:lblOffset val="100"/>
        <c:noMultiLvlLbl val="0"/>
      </c:catAx>
      <c:valAx>
        <c:axId val="4872058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872216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Evolução da %</a:t>
            </a:r>
            <a:r>
              <a:rPr lang="en-GB" baseline="0"/>
              <a:t> de Alunos Estrangeiros</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spPr>
            <a:ln w="28575" cap="rnd">
              <a:solidFill>
                <a:srgbClr val="C00000"/>
              </a:solidFill>
              <a:round/>
            </a:ln>
            <a:effectLst/>
          </c:spPr>
          <c:marker>
            <c:symbol val="none"/>
          </c:marker>
          <c:cat>
            <c:strRef>
              <c:f>Folha1!$I$87:$O$87</c:f>
              <c:strCache>
                <c:ptCount val="7"/>
                <c:pt idx="0">
                  <c:v>17/18</c:v>
                </c:pt>
                <c:pt idx="1">
                  <c:v>18/19</c:v>
                </c:pt>
                <c:pt idx="2">
                  <c:v>19/20</c:v>
                </c:pt>
                <c:pt idx="3">
                  <c:v>20/21</c:v>
                </c:pt>
                <c:pt idx="4">
                  <c:v>21/22</c:v>
                </c:pt>
                <c:pt idx="5">
                  <c:v>22/23</c:v>
                </c:pt>
                <c:pt idx="6">
                  <c:v>23/24</c:v>
                </c:pt>
              </c:strCache>
            </c:strRef>
          </c:cat>
          <c:val>
            <c:numRef>
              <c:f>Folha1!$I$95:$O$95</c:f>
              <c:numCache>
                <c:formatCode>0.0%</c:formatCode>
                <c:ptCount val="7"/>
                <c:pt idx="0">
                  <c:v>4.1868932038834954E-2</c:v>
                </c:pt>
                <c:pt idx="1">
                  <c:v>6.7966903073286053E-2</c:v>
                </c:pt>
                <c:pt idx="2">
                  <c:v>9.8388952819332562E-2</c:v>
                </c:pt>
                <c:pt idx="3">
                  <c:v>8.6527293844367012E-2</c:v>
                </c:pt>
                <c:pt idx="4">
                  <c:v>0.11814109742441209</c:v>
                </c:pt>
                <c:pt idx="5">
                  <c:v>0.15380464112250405</c:v>
                </c:pt>
                <c:pt idx="6">
                  <c:v>0.19636363636363635</c:v>
                </c:pt>
              </c:numCache>
            </c:numRef>
          </c:val>
          <c:smooth val="0"/>
          <c:extLst>
            <c:ext xmlns:c16="http://schemas.microsoft.com/office/drawing/2014/chart" uri="{C3380CC4-5D6E-409C-BE32-E72D297353CC}">
              <c16:uniqueId val="{00000000-07C9-4B72-B7ED-5211504DA4E8}"/>
            </c:ext>
          </c:extLst>
        </c:ser>
        <c:dLbls>
          <c:showLegendKey val="0"/>
          <c:showVal val="0"/>
          <c:showCatName val="0"/>
          <c:showSerName val="0"/>
          <c:showPercent val="0"/>
          <c:showBubbleSize val="0"/>
        </c:dLbls>
        <c:smooth val="0"/>
        <c:axId val="309595983"/>
        <c:axId val="309584943"/>
      </c:lineChart>
      <c:catAx>
        <c:axId val="309595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84943"/>
        <c:crosses val="autoZero"/>
        <c:auto val="1"/>
        <c:lblAlgn val="ctr"/>
        <c:lblOffset val="100"/>
        <c:noMultiLvlLbl val="0"/>
      </c:catAx>
      <c:valAx>
        <c:axId val="309584943"/>
        <c:scaling>
          <c:orientation val="minMax"/>
          <c:max val="0.2"/>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5983"/>
        <c:crosses val="autoZero"/>
        <c:crossBetween val="between"/>
        <c:majorUnit val="5.000000000000001E-2"/>
        <c:minorUnit val="1.0000000000000002E-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Percentagem</a:t>
            </a:r>
            <a:r>
              <a:rPr lang="en-GB" baseline="0"/>
              <a:t> de alunos c/ASE</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rgbClr val="C00000"/>
              </a:solidFill>
              <a:ln w="19050">
                <a:solidFill>
                  <a:schemeClr val="lt1"/>
                </a:solidFill>
              </a:ln>
              <a:effectLst/>
            </c:spPr>
            <c:extLst>
              <c:ext xmlns:c16="http://schemas.microsoft.com/office/drawing/2014/chart" uri="{C3380CC4-5D6E-409C-BE32-E72D297353CC}">
                <c16:uniqueId val="{00000001-6B5E-4783-8129-D352FD790F25}"/>
              </c:ext>
            </c:extLst>
          </c:dPt>
          <c:dPt>
            <c:idx val="1"/>
            <c:bubble3D val="0"/>
            <c:spPr>
              <a:solidFill>
                <a:srgbClr val="0070C0"/>
              </a:solidFill>
              <a:ln w="19050">
                <a:solidFill>
                  <a:schemeClr val="lt1"/>
                </a:solidFill>
              </a:ln>
              <a:effectLst/>
            </c:spPr>
            <c:extLst>
              <c:ext xmlns:c16="http://schemas.microsoft.com/office/drawing/2014/chart" uri="{C3380CC4-5D6E-409C-BE32-E72D297353CC}">
                <c16:uniqueId val="{00000003-6B5E-4783-8129-D352FD790F25}"/>
              </c:ext>
            </c:extLst>
          </c:dPt>
          <c:dLbls>
            <c:dLbl>
              <c:idx val="0"/>
              <c:tx>
                <c:rich>
                  <a:bodyPr/>
                  <a:lstStyle/>
                  <a:p>
                    <a:fld id="{8678828A-2A7C-4D12-9FE2-B124A2F4A3C0}" type="VALUE">
                      <a:rPr lang="en-US" sz="1400" b="1" baseline="0">
                        <a:solidFill>
                          <a:schemeClr val="tx1"/>
                        </a:solidFill>
                      </a:rPr>
                      <a:pPr/>
                      <a:t>[VALOR]</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B5E-4783-8129-D352FD790F25}"/>
                </c:ext>
              </c:extLst>
            </c:dLbl>
            <c:dLbl>
              <c:idx val="1"/>
              <c:delete val="1"/>
              <c:extLst>
                <c:ext xmlns:c15="http://schemas.microsoft.com/office/drawing/2012/chart" uri="{CE6537A1-D6FC-4f65-9D91-7224C49458BB}"/>
                <c:ext xmlns:c16="http://schemas.microsoft.com/office/drawing/2014/chart" uri="{C3380CC4-5D6E-409C-BE32-E72D297353CC}">
                  <c16:uniqueId val="{00000003-6B5E-4783-8129-D352FD790F25}"/>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Folha1!$Q$96:$R$96</c:f>
              <c:strCache>
                <c:ptCount val="2"/>
                <c:pt idx="0">
                  <c:v>c/ASE</c:v>
                </c:pt>
                <c:pt idx="1">
                  <c:v>n.Benef</c:v>
                </c:pt>
              </c:strCache>
            </c:strRef>
          </c:cat>
          <c:val>
            <c:numRef>
              <c:f>Folha1!$Q$97:$R$97</c:f>
              <c:numCache>
                <c:formatCode>0.0%</c:formatCode>
                <c:ptCount val="2"/>
                <c:pt idx="0">
                  <c:v>0.48779220779220778</c:v>
                </c:pt>
                <c:pt idx="1">
                  <c:v>0.51220779220779222</c:v>
                </c:pt>
              </c:numCache>
            </c:numRef>
          </c:val>
          <c:extLst>
            <c:ext xmlns:c16="http://schemas.microsoft.com/office/drawing/2014/chart" uri="{C3380CC4-5D6E-409C-BE32-E72D297353CC}">
              <c16:uniqueId val="{00000004-6B5E-4783-8129-D352FD790F25}"/>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err="1"/>
              <a:t>Alunos</a:t>
            </a:r>
            <a:r>
              <a:rPr lang="en-US" dirty="0"/>
              <a:t> </a:t>
            </a:r>
            <a:r>
              <a:rPr lang="en-US" dirty="0" err="1"/>
              <a:t>estrangeiros</a:t>
            </a:r>
            <a:r>
              <a:rPr lang="en-US" dirty="0"/>
              <a:t> do </a:t>
            </a:r>
            <a:r>
              <a:rPr lang="en-US" dirty="0" err="1"/>
              <a:t>Agrupamento</a:t>
            </a:r>
            <a:r>
              <a:rPr lang="en-US" dirty="0"/>
              <a:t>, </a:t>
            </a:r>
            <a:r>
              <a:rPr lang="en-US" dirty="0" err="1"/>
              <a:t>por</a:t>
            </a:r>
            <a:r>
              <a:rPr lang="en-US" dirty="0"/>
              <a:t> </a:t>
            </a:r>
            <a:r>
              <a:rPr lang="en-US" dirty="0" err="1"/>
              <a:t>nacionalidade</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2085086733275772"/>
          <c:y val="7.7724370089203729E-2"/>
          <c:w val="0.51397218582452409"/>
          <c:h val="0.89878574109040088"/>
        </c:manualLayout>
      </c:layout>
      <c:pieChart>
        <c:varyColors val="1"/>
        <c:ser>
          <c:idx val="0"/>
          <c:order val="0"/>
          <c:tx>
            <c:v>Nacionalidades</c:v>
          </c:tx>
          <c:spPr>
            <a:ln>
              <a:noFill/>
            </a:ln>
          </c:spPr>
          <c:dPt>
            <c:idx val="0"/>
            <c:bubble3D val="0"/>
            <c:spPr>
              <a:solidFill>
                <a:srgbClr val="C00000"/>
              </a:solidFill>
              <a:ln w="19050">
                <a:noFill/>
              </a:ln>
              <a:effectLst/>
            </c:spPr>
            <c:extLst>
              <c:ext xmlns:c16="http://schemas.microsoft.com/office/drawing/2014/chart" uri="{C3380CC4-5D6E-409C-BE32-E72D297353CC}">
                <c16:uniqueId val="{00000001-BA4B-4979-86AB-115A719D3016}"/>
              </c:ext>
            </c:extLst>
          </c:dPt>
          <c:dPt>
            <c:idx val="1"/>
            <c:bubble3D val="0"/>
            <c:spPr>
              <a:solidFill>
                <a:srgbClr val="00B050"/>
              </a:solidFill>
              <a:ln w="19050">
                <a:noFill/>
              </a:ln>
              <a:effectLst/>
            </c:spPr>
            <c:extLst>
              <c:ext xmlns:c16="http://schemas.microsoft.com/office/drawing/2014/chart" uri="{C3380CC4-5D6E-409C-BE32-E72D297353CC}">
                <c16:uniqueId val="{00000003-BA4B-4979-86AB-115A719D3016}"/>
              </c:ext>
            </c:extLst>
          </c:dPt>
          <c:dPt>
            <c:idx val="2"/>
            <c:bubble3D val="0"/>
            <c:spPr>
              <a:solidFill>
                <a:schemeClr val="accent3"/>
              </a:solidFill>
              <a:ln w="19050">
                <a:noFill/>
              </a:ln>
              <a:effectLst/>
            </c:spPr>
            <c:extLst>
              <c:ext xmlns:c16="http://schemas.microsoft.com/office/drawing/2014/chart" uri="{C3380CC4-5D6E-409C-BE32-E72D297353CC}">
                <c16:uniqueId val="{00000005-BA4B-4979-86AB-115A719D3016}"/>
              </c:ext>
            </c:extLst>
          </c:dPt>
          <c:dPt>
            <c:idx val="3"/>
            <c:bubble3D val="0"/>
            <c:spPr>
              <a:solidFill>
                <a:schemeClr val="accent2">
                  <a:lumMod val="75000"/>
                </a:schemeClr>
              </a:solidFill>
              <a:ln w="19050">
                <a:noFill/>
              </a:ln>
              <a:effectLst/>
            </c:spPr>
            <c:extLst>
              <c:ext xmlns:c16="http://schemas.microsoft.com/office/drawing/2014/chart" uri="{C3380CC4-5D6E-409C-BE32-E72D297353CC}">
                <c16:uniqueId val="{00000007-BA4B-4979-86AB-115A719D3016}"/>
              </c:ext>
            </c:extLst>
          </c:dPt>
          <c:dPt>
            <c:idx val="4"/>
            <c:bubble3D val="0"/>
            <c:spPr>
              <a:solidFill>
                <a:srgbClr val="FFC000"/>
              </a:solidFill>
              <a:ln w="19050">
                <a:noFill/>
              </a:ln>
              <a:effectLst/>
            </c:spPr>
            <c:extLst>
              <c:ext xmlns:c16="http://schemas.microsoft.com/office/drawing/2014/chart" uri="{C3380CC4-5D6E-409C-BE32-E72D297353CC}">
                <c16:uniqueId val="{00000009-BA4B-4979-86AB-115A719D3016}"/>
              </c:ext>
            </c:extLst>
          </c:dPt>
          <c:dPt>
            <c:idx val="5"/>
            <c:bubble3D val="0"/>
            <c:spPr>
              <a:solidFill>
                <a:schemeClr val="accent6"/>
              </a:solidFill>
              <a:ln w="19050">
                <a:noFill/>
              </a:ln>
              <a:effectLst/>
            </c:spPr>
            <c:extLst>
              <c:ext xmlns:c16="http://schemas.microsoft.com/office/drawing/2014/chart" uri="{C3380CC4-5D6E-409C-BE32-E72D297353CC}">
                <c16:uniqueId val="{0000000B-BA4B-4979-86AB-115A719D3016}"/>
              </c:ext>
            </c:extLst>
          </c:dPt>
          <c:dPt>
            <c:idx val="6"/>
            <c:bubble3D val="0"/>
            <c:spPr>
              <a:solidFill>
                <a:schemeClr val="accent1">
                  <a:lumMod val="60000"/>
                </a:schemeClr>
              </a:solidFill>
              <a:ln w="19050">
                <a:noFill/>
              </a:ln>
              <a:effectLst/>
            </c:spPr>
            <c:extLst>
              <c:ext xmlns:c16="http://schemas.microsoft.com/office/drawing/2014/chart" uri="{C3380CC4-5D6E-409C-BE32-E72D297353CC}">
                <c16:uniqueId val="{0000000D-BA4B-4979-86AB-115A719D3016}"/>
              </c:ext>
            </c:extLst>
          </c:dPt>
          <c:dPt>
            <c:idx val="7"/>
            <c:bubble3D val="0"/>
            <c:spPr>
              <a:solidFill>
                <a:schemeClr val="accent2">
                  <a:lumMod val="60000"/>
                </a:schemeClr>
              </a:solidFill>
              <a:ln w="19050">
                <a:noFill/>
              </a:ln>
              <a:effectLst/>
            </c:spPr>
            <c:extLst>
              <c:ext xmlns:c16="http://schemas.microsoft.com/office/drawing/2014/chart" uri="{C3380CC4-5D6E-409C-BE32-E72D297353CC}">
                <c16:uniqueId val="{0000000F-BA4B-4979-86AB-115A719D3016}"/>
              </c:ext>
            </c:extLst>
          </c:dPt>
          <c:dPt>
            <c:idx val="8"/>
            <c:bubble3D val="0"/>
            <c:spPr>
              <a:solidFill>
                <a:schemeClr val="accent3">
                  <a:lumMod val="60000"/>
                </a:schemeClr>
              </a:solidFill>
              <a:ln w="19050">
                <a:noFill/>
              </a:ln>
              <a:effectLst/>
            </c:spPr>
            <c:extLst>
              <c:ext xmlns:c16="http://schemas.microsoft.com/office/drawing/2014/chart" uri="{C3380CC4-5D6E-409C-BE32-E72D297353CC}">
                <c16:uniqueId val="{00000011-BA4B-4979-86AB-115A719D3016}"/>
              </c:ext>
            </c:extLst>
          </c:dPt>
          <c:dPt>
            <c:idx val="9"/>
            <c:bubble3D val="0"/>
            <c:spPr>
              <a:solidFill>
                <a:schemeClr val="accent4">
                  <a:lumMod val="60000"/>
                </a:schemeClr>
              </a:solidFill>
              <a:ln w="19050">
                <a:noFill/>
              </a:ln>
              <a:effectLst/>
            </c:spPr>
            <c:extLst>
              <c:ext xmlns:c16="http://schemas.microsoft.com/office/drawing/2014/chart" uri="{C3380CC4-5D6E-409C-BE32-E72D297353CC}">
                <c16:uniqueId val="{00000013-BA4B-4979-86AB-115A719D3016}"/>
              </c:ext>
            </c:extLst>
          </c:dPt>
          <c:dPt>
            <c:idx val="10"/>
            <c:bubble3D val="0"/>
            <c:spPr>
              <a:solidFill>
                <a:schemeClr val="accent5">
                  <a:lumMod val="60000"/>
                </a:schemeClr>
              </a:solidFill>
              <a:ln w="19050">
                <a:noFill/>
              </a:ln>
              <a:effectLst/>
            </c:spPr>
            <c:extLst>
              <c:ext xmlns:c16="http://schemas.microsoft.com/office/drawing/2014/chart" uri="{C3380CC4-5D6E-409C-BE32-E72D297353CC}">
                <c16:uniqueId val="{00000015-BA4B-4979-86AB-115A719D3016}"/>
              </c:ext>
            </c:extLst>
          </c:dPt>
          <c:dPt>
            <c:idx val="11"/>
            <c:bubble3D val="0"/>
            <c:spPr>
              <a:solidFill>
                <a:schemeClr val="accent6">
                  <a:lumMod val="60000"/>
                </a:schemeClr>
              </a:solidFill>
              <a:ln w="19050">
                <a:noFill/>
              </a:ln>
              <a:effectLst/>
            </c:spPr>
            <c:extLst>
              <c:ext xmlns:c16="http://schemas.microsoft.com/office/drawing/2014/chart" uri="{C3380CC4-5D6E-409C-BE32-E72D297353CC}">
                <c16:uniqueId val="{00000017-BA4B-4979-86AB-115A719D3016}"/>
              </c:ext>
            </c:extLst>
          </c:dPt>
          <c:dPt>
            <c:idx val="12"/>
            <c:bubble3D val="0"/>
            <c:spPr>
              <a:solidFill>
                <a:schemeClr val="accent1">
                  <a:lumMod val="80000"/>
                  <a:lumOff val="20000"/>
                </a:schemeClr>
              </a:solidFill>
              <a:ln w="19050">
                <a:noFill/>
              </a:ln>
              <a:effectLst/>
            </c:spPr>
            <c:extLst>
              <c:ext xmlns:c16="http://schemas.microsoft.com/office/drawing/2014/chart" uri="{C3380CC4-5D6E-409C-BE32-E72D297353CC}">
                <c16:uniqueId val="{00000019-BA4B-4979-86AB-115A719D3016}"/>
              </c:ext>
            </c:extLst>
          </c:dPt>
          <c:dPt>
            <c:idx val="13"/>
            <c:bubble3D val="0"/>
            <c:spPr>
              <a:solidFill>
                <a:schemeClr val="accent2">
                  <a:lumMod val="80000"/>
                  <a:lumOff val="20000"/>
                </a:schemeClr>
              </a:solidFill>
              <a:ln w="19050">
                <a:noFill/>
              </a:ln>
              <a:effectLst/>
            </c:spPr>
            <c:extLst>
              <c:ext xmlns:c16="http://schemas.microsoft.com/office/drawing/2014/chart" uri="{C3380CC4-5D6E-409C-BE32-E72D297353CC}">
                <c16:uniqueId val="{0000001B-BA4B-4979-86AB-115A719D3016}"/>
              </c:ext>
            </c:extLst>
          </c:dPt>
          <c:dPt>
            <c:idx val="14"/>
            <c:bubble3D val="0"/>
            <c:spPr>
              <a:solidFill>
                <a:schemeClr val="accent3">
                  <a:lumMod val="80000"/>
                  <a:lumOff val="20000"/>
                </a:schemeClr>
              </a:solidFill>
              <a:ln w="19050">
                <a:noFill/>
              </a:ln>
              <a:effectLst/>
            </c:spPr>
            <c:extLst>
              <c:ext xmlns:c16="http://schemas.microsoft.com/office/drawing/2014/chart" uri="{C3380CC4-5D6E-409C-BE32-E72D297353CC}">
                <c16:uniqueId val="{0000001D-BA4B-4979-86AB-115A719D3016}"/>
              </c:ext>
            </c:extLst>
          </c:dPt>
          <c:dPt>
            <c:idx val="15"/>
            <c:bubble3D val="0"/>
            <c:spPr>
              <a:solidFill>
                <a:schemeClr val="accent4">
                  <a:lumMod val="80000"/>
                  <a:lumOff val="20000"/>
                </a:schemeClr>
              </a:solidFill>
              <a:ln w="19050">
                <a:noFill/>
              </a:ln>
              <a:effectLst/>
            </c:spPr>
            <c:extLst>
              <c:ext xmlns:c16="http://schemas.microsoft.com/office/drawing/2014/chart" uri="{C3380CC4-5D6E-409C-BE32-E72D297353CC}">
                <c16:uniqueId val="{0000001F-BA4B-4979-86AB-115A719D3016}"/>
              </c:ext>
            </c:extLst>
          </c:dPt>
          <c:dPt>
            <c:idx val="16"/>
            <c:bubble3D val="0"/>
            <c:spPr>
              <a:solidFill>
                <a:schemeClr val="accent5">
                  <a:lumMod val="80000"/>
                  <a:lumOff val="20000"/>
                </a:schemeClr>
              </a:solidFill>
              <a:ln w="19050">
                <a:noFill/>
              </a:ln>
              <a:effectLst/>
            </c:spPr>
            <c:extLst>
              <c:ext xmlns:c16="http://schemas.microsoft.com/office/drawing/2014/chart" uri="{C3380CC4-5D6E-409C-BE32-E72D297353CC}">
                <c16:uniqueId val="{00000021-BA4B-4979-86AB-115A719D3016}"/>
              </c:ext>
            </c:extLst>
          </c:dPt>
          <c:dPt>
            <c:idx val="17"/>
            <c:bubble3D val="0"/>
            <c:spPr>
              <a:solidFill>
                <a:schemeClr val="accent6">
                  <a:lumMod val="80000"/>
                  <a:lumOff val="20000"/>
                </a:schemeClr>
              </a:solidFill>
              <a:ln w="19050">
                <a:noFill/>
              </a:ln>
              <a:effectLst/>
            </c:spPr>
            <c:extLst>
              <c:ext xmlns:c16="http://schemas.microsoft.com/office/drawing/2014/chart" uri="{C3380CC4-5D6E-409C-BE32-E72D297353CC}">
                <c16:uniqueId val="{00000023-BA4B-4979-86AB-115A719D3016}"/>
              </c:ext>
            </c:extLst>
          </c:dPt>
          <c:dPt>
            <c:idx val="18"/>
            <c:bubble3D val="0"/>
            <c:spPr>
              <a:solidFill>
                <a:schemeClr val="accent1">
                  <a:lumMod val="80000"/>
                </a:schemeClr>
              </a:solidFill>
              <a:ln w="19050">
                <a:noFill/>
              </a:ln>
              <a:effectLst/>
            </c:spPr>
            <c:extLst>
              <c:ext xmlns:c16="http://schemas.microsoft.com/office/drawing/2014/chart" uri="{C3380CC4-5D6E-409C-BE32-E72D297353CC}">
                <c16:uniqueId val="{00000025-BA4B-4979-86AB-115A719D3016}"/>
              </c:ext>
            </c:extLst>
          </c:dPt>
          <c:dPt>
            <c:idx val="19"/>
            <c:bubble3D val="0"/>
            <c:spPr>
              <a:solidFill>
                <a:schemeClr val="accent2">
                  <a:lumMod val="80000"/>
                </a:schemeClr>
              </a:solidFill>
              <a:ln w="19050">
                <a:noFill/>
              </a:ln>
              <a:effectLst/>
            </c:spPr>
            <c:extLst>
              <c:ext xmlns:c16="http://schemas.microsoft.com/office/drawing/2014/chart" uri="{C3380CC4-5D6E-409C-BE32-E72D297353CC}">
                <c16:uniqueId val="{00000027-BA4B-4979-86AB-115A719D3016}"/>
              </c:ext>
            </c:extLst>
          </c:dPt>
          <c:dPt>
            <c:idx val="20"/>
            <c:bubble3D val="0"/>
            <c:spPr>
              <a:solidFill>
                <a:schemeClr val="accent3">
                  <a:lumMod val="80000"/>
                </a:schemeClr>
              </a:solidFill>
              <a:ln w="19050">
                <a:noFill/>
              </a:ln>
              <a:effectLst/>
            </c:spPr>
            <c:extLst>
              <c:ext xmlns:c16="http://schemas.microsoft.com/office/drawing/2014/chart" uri="{C3380CC4-5D6E-409C-BE32-E72D297353CC}">
                <c16:uniqueId val="{00000029-BA4B-4979-86AB-115A719D3016}"/>
              </c:ext>
            </c:extLst>
          </c:dPt>
          <c:dPt>
            <c:idx val="21"/>
            <c:bubble3D val="0"/>
            <c:spPr>
              <a:solidFill>
                <a:schemeClr val="accent4">
                  <a:lumMod val="80000"/>
                </a:schemeClr>
              </a:solidFill>
              <a:ln w="19050">
                <a:noFill/>
              </a:ln>
              <a:effectLst/>
            </c:spPr>
            <c:extLst>
              <c:ext xmlns:c16="http://schemas.microsoft.com/office/drawing/2014/chart" uri="{C3380CC4-5D6E-409C-BE32-E72D297353CC}">
                <c16:uniqueId val="{0000002B-BA4B-4979-86AB-115A719D3016}"/>
              </c:ext>
            </c:extLst>
          </c:dPt>
          <c:dPt>
            <c:idx val="22"/>
            <c:bubble3D val="0"/>
            <c:spPr>
              <a:solidFill>
                <a:schemeClr val="accent5">
                  <a:lumMod val="80000"/>
                </a:schemeClr>
              </a:solidFill>
              <a:ln w="19050">
                <a:noFill/>
              </a:ln>
              <a:effectLst/>
            </c:spPr>
            <c:extLst>
              <c:ext xmlns:c16="http://schemas.microsoft.com/office/drawing/2014/chart" uri="{C3380CC4-5D6E-409C-BE32-E72D297353CC}">
                <c16:uniqueId val="{0000002D-BA4B-4979-86AB-115A719D3016}"/>
              </c:ext>
            </c:extLst>
          </c:dPt>
          <c:dPt>
            <c:idx val="23"/>
            <c:bubble3D val="0"/>
            <c:spPr>
              <a:solidFill>
                <a:schemeClr val="accent6">
                  <a:lumMod val="80000"/>
                </a:schemeClr>
              </a:solidFill>
              <a:ln w="19050">
                <a:noFill/>
              </a:ln>
              <a:effectLst/>
            </c:spPr>
            <c:extLst>
              <c:ext xmlns:c16="http://schemas.microsoft.com/office/drawing/2014/chart" uri="{C3380CC4-5D6E-409C-BE32-E72D297353CC}">
                <c16:uniqueId val="{0000002F-BA4B-4979-86AB-115A719D3016}"/>
              </c:ext>
            </c:extLst>
          </c:dPt>
          <c:dPt>
            <c:idx val="24"/>
            <c:bubble3D val="0"/>
            <c:spPr>
              <a:solidFill>
                <a:schemeClr val="accent1">
                  <a:lumMod val="60000"/>
                  <a:lumOff val="40000"/>
                </a:schemeClr>
              </a:solidFill>
              <a:ln w="19050">
                <a:noFill/>
              </a:ln>
              <a:effectLst/>
            </c:spPr>
            <c:extLst>
              <c:ext xmlns:c16="http://schemas.microsoft.com/office/drawing/2014/chart" uri="{C3380CC4-5D6E-409C-BE32-E72D297353CC}">
                <c16:uniqueId val="{00000031-BA4B-4979-86AB-115A719D3016}"/>
              </c:ext>
            </c:extLst>
          </c:dPt>
          <c:dPt>
            <c:idx val="25"/>
            <c:bubble3D val="0"/>
            <c:spPr>
              <a:solidFill>
                <a:schemeClr val="accent2">
                  <a:lumMod val="60000"/>
                  <a:lumOff val="40000"/>
                </a:schemeClr>
              </a:solidFill>
              <a:ln w="19050">
                <a:noFill/>
              </a:ln>
              <a:effectLst/>
            </c:spPr>
            <c:extLst>
              <c:ext xmlns:c16="http://schemas.microsoft.com/office/drawing/2014/chart" uri="{C3380CC4-5D6E-409C-BE32-E72D297353CC}">
                <c16:uniqueId val="{00000033-BA4B-4979-86AB-115A719D3016}"/>
              </c:ext>
            </c:extLst>
          </c:dPt>
          <c:dPt>
            <c:idx val="26"/>
            <c:bubble3D val="0"/>
            <c:spPr>
              <a:solidFill>
                <a:schemeClr val="accent3">
                  <a:lumMod val="60000"/>
                  <a:lumOff val="40000"/>
                </a:schemeClr>
              </a:solidFill>
              <a:ln w="19050">
                <a:noFill/>
              </a:ln>
              <a:effectLst/>
            </c:spPr>
            <c:extLst>
              <c:ext xmlns:c16="http://schemas.microsoft.com/office/drawing/2014/chart" uri="{C3380CC4-5D6E-409C-BE32-E72D297353CC}">
                <c16:uniqueId val="{00000035-BA4B-4979-86AB-115A719D3016}"/>
              </c:ext>
            </c:extLst>
          </c:dPt>
          <c:cat>
            <c:strRef>
              <c:f>Folha1!$X$93:$X$119</c:f>
              <c:strCache>
                <c:ptCount val="27"/>
                <c:pt idx="0">
                  <c:v>Brasil</c:v>
                </c:pt>
                <c:pt idx="1">
                  <c:v>Nepal</c:v>
                </c:pt>
                <c:pt idx="2">
                  <c:v>Moldova</c:v>
                </c:pt>
                <c:pt idx="3">
                  <c:v>Índia</c:v>
                </c:pt>
                <c:pt idx="4">
                  <c:v>Angola</c:v>
                </c:pt>
                <c:pt idx="5">
                  <c:v>Ucrânia</c:v>
                </c:pt>
                <c:pt idx="6">
                  <c:v>Roménia</c:v>
                </c:pt>
                <c:pt idx="7">
                  <c:v>Paquistão</c:v>
                </c:pt>
                <c:pt idx="8">
                  <c:v>Guiné-Bissau</c:v>
                </c:pt>
                <c:pt idx="9">
                  <c:v>Países Baixos</c:v>
                </c:pt>
                <c:pt idx="10">
                  <c:v>Alemanha</c:v>
                </c:pt>
                <c:pt idx="11">
                  <c:v>Bangladesh</c:v>
                </c:pt>
                <c:pt idx="12">
                  <c:v>Espanha</c:v>
                </c:pt>
                <c:pt idx="13">
                  <c:v>Venezuela</c:v>
                </c:pt>
                <c:pt idx="14">
                  <c:v>Canadá</c:v>
                </c:pt>
                <c:pt idx="15">
                  <c:v>Congo</c:v>
                </c:pt>
                <c:pt idx="16">
                  <c:v>Estados Unidos</c:v>
                </c:pt>
                <c:pt idx="17">
                  <c:v>França</c:v>
                </c:pt>
                <c:pt idx="18">
                  <c:v>Rússia</c:v>
                </c:pt>
                <c:pt idx="19">
                  <c:v>São Tomé e Príncipe</c:v>
                </c:pt>
                <c:pt idx="20">
                  <c:v>Austrália</c:v>
                </c:pt>
                <c:pt idx="21">
                  <c:v>Bielorrússia</c:v>
                </c:pt>
                <c:pt idx="22">
                  <c:v>China</c:v>
                </c:pt>
                <c:pt idx="23">
                  <c:v>Eslováquia</c:v>
                </c:pt>
                <c:pt idx="24">
                  <c:v>Macau</c:v>
                </c:pt>
                <c:pt idx="25">
                  <c:v>Moçambique</c:v>
                </c:pt>
                <c:pt idx="26">
                  <c:v>Trindade e Tobago</c:v>
                </c:pt>
              </c:strCache>
            </c:strRef>
          </c:cat>
          <c:val>
            <c:numRef>
              <c:f>Folha1!$W$93:$W$119</c:f>
              <c:numCache>
                <c:formatCode>General</c:formatCode>
                <c:ptCount val="27"/>
                <c:pt idx="0">
                  <c:v>197</c:v>
                </c:pt>
                <c:pt idx="1">
                  <c:v>62</c:v>
                </c:pt>
                <c:pt idx="2">
                  <c:v>25</c:v>
                </c:pt>
                <c:pt idx="3">
                  <c:v>16</c:v>
                </c:pt>
                <c:pt idx="4">
                  <c:v>14</c:v>
                </c:pt>
                <c:pt idx="5">
                  <c:v>12</c:v>
                </c:pt>
                <c:pt idx="6">
                  <c:v>6</c:v>
                </c:pt>
                <c:pt idx="7">
                  <c:v>5</c:v>
                </c:pt>
                <c:pt idx="8">
                  <c:v>4</c:v>
                </c:pt>
                <c:pt idx="9">
                  <c:v>4</c:v>
                </c:pt>
                <c:pt idx="10">
                  <c:v>3</c:v>
                </c:pt>
                <c:pt idx="11">
                  <c:v>3</c:v>
                </c:pt>
                <c:pt idx="12">
                  <c:v>3</c:v>
                </c:pt>
                <c:pt idx="13">
                  <c:v>3</c:v>
                </c:pt>
                <c:pt idx="14">
                  <c:v>2</c:v>
                </c:pt>
                <c:pt idx="15">
                  <c:v>2</c:v>
                </c:pt>
                <c:pt idx="16">
                  <c:v>2</c:v>
                </c:pt>
                <c:pt idx="17">
                  <c:v>2</c:v>
                </c:pt>
                <c:pt idx="18">
                  <c:v>2</c:v>
                </c:pt>
                <c:pt idx="19">
                  <c:v>2</c:v>
                </c:pt>
                <c:pt idx="20">
                  <c:v>1</c:v>
                </c:pt>
                <c:pt idx="21">
                  <c:v>1</c:v>
                </c:pt>
                <c:pt idx="22">
                  <c:v>1</c:v>
                </c:pt>
                <c:pt idx="23">
                  <c:v>1</c:v>
                </c:pt>
                <c:pt idx="24">
                  <c:v>1</c:v>
                </c:pt>
                <c:pt idx="25">
                  <c:v>1</c:v>
                </c:pt>
                <c:pt idx="26">
                  <c:v>1</c:v>
                </c:pt>
              </c:numCache>
            </c:numRef>
          </c:val>
          <c:extLst>
            <c:ext xmlns:c16="http://schemas.microsoft.com/office/drawing/2014/chart" uri="{C3380CC4-5D6E-409C-BE32-E72D297353CC}">
              <c16:uniqueId val="{00000036-BA4B-4979-86AB-115A719D3016}"/>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69685508023669684"/>
          <c:y val="8.6285382747806116E-2"/>
          <c:w val="0.28326752838694341"/>
          <c:h val="0.8996213497836165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Evolução</a:t>
            </a:r>
            <a:r>
              <a:rPr lang="en-GB" baseline="0"/>
              <a:t> da taxa de sucesso global (1º ao 9º ano)</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Folha1!$X$40</c:f>
              <c:strCache>
                <c:ptCount val="1"/>
                <c:pt idx="0">
                  <c:v>Nacional</c:v>
                </c:pt>
              </c:strCache>
            </c:strRef>
          </c:tx>
          <c:spPr>
            <a:ln w="22225" cap="rnd">
              <a:solidFill>
                <a:srgbClr val="FF0000"/>
              </a:solidFill>
              <a:prstDash val="sysDash"/>
              <a:round/>
            </a:ln>
            <a:effectLst/>
          </c:spPr>
          <c:marker>
            <c:symbol val="none"/>
          </c:marker>
          <c:dLbls>
            <c:dLbl>
              <c:idx val="1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108-4208-95ED-E4949E7C3BF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Folha1!$W$41:$W$52</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f>Folha1!$X$41:$X$52</c:f>
              <c:numCache>
                <c:formatCode>0.0%</c:formatCode>
                <c:ptCount val="12"/>
                <c:pt idx="0">
                  <c:v>0.89600000000000002</c:v>
                </c:pt>
                <c:pt idx="1">
                  <c:v>0.9</c:v>
                </c:pt>
                <c:pt idx="2">
                  <c:v>0.92100000000000004</c:v>
                </c:pt>
                <c:pt idx="3">
                  <c:v>0.93400000000000005</c:v>
                </c:pt>
                <c:pt idx="4">
                  <c:v>0.94499999999999995</c:v>
                </c:pt>
                <c:pt idx="5">
                  <c:v>0.94899999999999995</c:v>
                </c:pt>
                <c:pt idx="6">
                  <c:v>0.96199999999999997</c:v>
                </c:pt>
                <c:pt idx="7">
                  <c:v>0.97799999999999998</c:v>
                </c:pt>
                <c:pt idx="8">
                  <c:v>0.96899999999999997</c:v>
                </c:pt>
                <c:pt idx="9">
                  <c:v>0.96899999999999997</c:v>
                </c:pt>
                <c:pt idx="10">
                  <c:v>0.96199999999999997</c:v>
                </c:pt>
              </c:numCache>
            </c:numRef>
          </c:val>
          <c:smooth val="0"/>
          <c:extLst>
            <c:ext xmlns:c16="http://schemas.microsoft.com/office/drawing/2014/chart" uri="{C3380CC4-5D6E-409C-BE32-E72D297353CC}">
              <c16:uniqueId val="{00000000-4108-4208-95ED-E4949E7C3BF7}"/>
            </c:ext>
          </c:extLst>
        </c:ser>
        <c:ser>
          <c:idx val="1"/>
          <c:order val="1"/>
          <c:tx>
            <c:strRef>
              <c:f>Folha1!$Y$40</c:f>
              <c:strCache>
                <c:ptCount val="1"/>
                <c:pt idx="0">
                  <c:v>APVM</c:v>
                </c:pt>
              </c:strCache>
            </c:strRef>
          </c:tx>
          <c:spPr>
            <a:ln w="28575" cap="rnd">
              <a:solidFill>
                <a:srgbClr val="FFC000"/>
              </a:solidFill>
              <a:round/>
            </a:ln>
            <a:effectLst>
              <a:outerShdw blurRad="50800" dist="38100" dir="2700000" algn="tl" rotWithShape="0">
                <a:prstClr val="black">
                  <a:alpha val="40000"/>
                </a:prstClr>
              </a:outerShdw>
            </a:effectLst>
          </c:spPr>
          <c:marker>
            <c:symbol val="none"/>
          </c:marker>
          <c:dLbls>
            <c:dLbl>
              <c:idx val="10"/>
              <c:layout>
                <c:manualLayout>
                  <c:x val="-3.9100684261974585E-3"/>
                  <c:y val="-3.29218059583572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108-4208-95ED-E4949E7C3BF7}"/>
                </c:ext>
              </c:extLst>
            </c:dLbl>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108-4208-95ED-E4949E7C3BF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Folha1!$W$41:$W$52</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f>Folha1!$Y$41:$Y$52</c:f>
              <c:numCache>
                <c:formatCode>0.0%</c:formatCode>
                <c:ptCount val="12"/>
                <c:pt idx="0">
                  <c:v>0.80740740740740746</c:v>
                </c:pt>
                <c:pt idx="1">
                  <c:v>0.80449826989619377</c:v>
                </c:pt>
                <c:pt idx="2">
                  <c:v>0.90601503759398494</c:v>
                </c:pt>
                <c:pt idx="3">
                  <c:v>0.94464285714285712</c:v>
                </c:pt>
                <c:pt idx="4">
                  <c:v>0.89714285714285713</c:v>
                </c:pt>
                <c:pt idx="5">
                  <c:v>0.87301587301587302</c:v>
                </c:pt>
                <c:pt idx="6">
                  <c:v>0.92669172932330823</c:v>
                </c:pt>
                <c:pt idx="7">
                  <c:v>0.93145869947275928</c:v>
                </c:pt>
                <c:pt idx="8">
                  <c:v>0.92819614711033271</c:v>
                </c:pt>
                <c:pt idx="9">
                  <c:v>0.93864013266998336</c:v>
                </c:pt>
                <c:pt idx="10">
                  <c:v>0.89735614307931566</c:v>
                </c:pt>
                <c:pt idx="11">
                  <c:v>0.87371512481644642</c:v>
                </c:pt>
              </c:numCache>
            </c:numRef>
          </c:val>
          <c:smooth val="0"/>
          <c:extLst>
            <c:ext xmlns:c16="http://schemas.microsoft.com/office/drawing/2014/chart" uri="{C3380CC4-5D6E-409C-BE32-E72D297353CC}">
              <c16:uniqueId val="{00000001-4108-4208-95ED-E4949E7C3BF7}"/>
            </c:ext>
          </c:extLst>
        </c:ser>
        <c:dLbls>
          <c:showLegendKey val="0"/>
          <c:showVal val="0"/>
          <c:showCatName val="0"/>
          <c:showSerName val="0"/>
          <c:showPercent val="0"/>
          <c:showBubbleSize val="0"/>
        </c:dLbls>
        <c:smooth val="0"/>
        <c:axId val="2055699696"/>
        <c:axId val="2055700176"/>
      </c:lineChart>
      <c:catAx>
        <c:axId val="2055699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55700176"/>
        <c:crosses val="autoZero"/>
        <c:auto val="1"/>
        <c:lblAlgn val="ctr"/>
        <c:lblOffset val="100"/>
        <c:noMultiLvlLbl val="0"/>
      </c:catAx>
      <c:valAx>
        <c:axId val="2055700176"/>
        <c:scaling>
          <c:orientation val="minMax"/>
          <c:min val="0.75000000000000011"/>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55699696"/>
        <c:crosses val="autoZero"/>
        <c:crossBetween val="between"/>
      </c:valAx>
      <c:spPr>
        <a:noFill/>
        <a:ln>
          <a:noFill/>
        </a:ln>
        <a:effectLst/>
      </c:spPr>
    </c:plotArea>
    <c:legend>
      <c:legendPos val="b"/>
      <c:layout>
        <c:manualLayout>
          <c:xMode val="edge"/>
          <c:yMode val="edge"/>
          <c:x val="0.59872891988208221"/>
          <c:y val="0.7567657651510703"/>
          <c:w val="0.27566028586602626"/>
          <c:h val="6.172881821661743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a:t>Evolução da % de Sucesso no 1ºCiclo entre 2013 e 2023</a:t>
            </a:r>
          </a:p>
        </c:rich>
      </c:tx>
      <c:layout>
        <c:manualLayout>
          <c:xMode val="edge"/>
          <c:yMode val="edge"/>
          <c:x val="0.19378455818022747"/>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6567644953471722E-2"/>
          <c:y val="0.17725209080047791"/>
          <c:w val="0.91631097249207483"/>
          <c:h val="0.71188402524953198"/>
        </c:manualLayout>
      </c:layout>
      <c:lineChart>
        <c:grouping val="standard"/>
        <c:varyColors val="0"/>
        <c:ser>
          <c:idx val="0"/>
          <c:order val="0"/>
          <c:tx>
            <c:strRef>
              <c:f>Folha1!$C$6</c:f>
              <c:strCache>
                <c:ptCount val="1"/>
                <c:pt idx="0">
                  <c:v>1ºano</c:v>
                </c:pt>
              </c:strCache>
            </c:strRef>
          </c:tx>
          <c:spPr>
            <a:ln w="28575" cap="rnd">
              <a:solidFill>
                <a:schemeClr val="accent1"/>
              </a:solidFill>
              <a:round/>
            </a:ln>
            <a:effectLst/>
          </c:spPr>
          <c:marker>
            <c:symbol val="none"/>
          </c:marker>
          <c:cat>
            <c:strRef>
              <c:f>(Folha1!$F$4,Folha1!$I$4,Folha1!$L$4,Folha1!$O$4,Folha1!$R$4,Folha1!$U$4,Folha1!$X$4,Folha1!$AA$4,Folha1!$AD$4,Folha1!$AG$4,Folha1!$AJ$4,Folha1!$AM$4)</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extLst/>
            </c:strRef>
          </c:cat>
          <c:val>
            <c:numRef>
              <c:f>(Folha1!$F$6,Folha1!$I$6,Folha1!$L$6,Folha1!$O$6,Folha1!$R$6,Folha1!$U$6,Folha1!$X$6,Folha1!$AA$6,Folha1!$AD$6,Folha1!$AG$6,Folha1!$AJ$6,Folha1!$AM$6)</c:f>
              <c:numCache>
                <c:formatCode>0.00%</c:formatCode>
                <c:ptCount val="12"/>
                <c:pt idx="0">
                  <c:v>0.9942196531791907</c:v>
                </c:pt>
                <c:pt idx="1">
                  <c:v>1</c:v>
                </c:pt>
                <c:pt idx="2">
                  <c:v>1</c:v>
                </c:pt>
                <c:pt idx="3">
                  <c:v>1</c:v>
                </c:pt>
                <c:pt idx="4">
                  <c:v>1</c:v>
                </c:pt>
                <c:pt idx="5">
                  <c:v>0.99512195121951219</c:v>
                </c:pt>
                <c:pt idx="6">
                  <c:v>0.995</c:v>
                </c:pt>
                <c:pt idx="7">
                  <c:v>1</c:v>
                </c:pt>
                <c:pt idx="8">
                  <c:v>1</c:v>
                </c:pt>
                <c:pt idx="9">
                  <c:v>1</c:v>
                </c:pt>
                <c:pt idx="10">
                  <c:v>1</c:v>
                </c:pt>
                <c:pt idx="11">
                  <c:v>0.99497487437185927</c:v>
                </c:pt>
              </c:numCache>
              <c:extLst/>
            </c:numRef>
          </c:val>
          <c:smooth val="0"/>
          <c:extLst>
            <c:ext xmlns:c16="http://schemas.microsoft.com/office/drawing/2014/chart" uri="{C3380CC4-5D6E-409C-BE32-E72D297353CC}">
              <c16:uniqueId val="{00000000-AA09-4D4E-B49C-966E7994251F}"/>
            </c:ext>
          </c:extLst>
        </c:ser>
        <c:ser>
          <c:idx val="1"/>
          <c:order val="1"/>
          <c:tx>
            <c:strRef>
              <c:f>Folha1!$C$7</c:f>
              <c:strCache>
                <c:ptCount val="1"/>
                <c:pt idx="0">
                  <c:v>2ºano</c:v>
                </c:pt>
              </c:strCache>
            </c:strRef>
          </c:tx>
          <c:spPr>
            <a:ln w="28575" cap="rnd">
              <a:solidFill>
                <a:srgbClr val="FFC000"/>
              </a:solidFill>
              <a:round/>
            </a:ln>
            <a:effectLst/>
          </c:spPr>
          <c:marker>
            <c:symbol val="none"/>
          </c:marker>
          <c:dLbls>
            <c:dLbl>
              <c:idx val="1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A09-4D4E-B49C-966E7994251F}"/>
                </c:ext>
              </c:extLst>
            </c:dLbl>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A09-4D4E-B49C-966E7994251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extLst/>
            </c:strRef>
          </c:cat>
          <c:val>
            <c:numRef>
              <c:f>(Folha1!$F$7,Folha1!$I$7,Folha1!$L$7,Folha1!$O$7,Folha1!$R$7,Folha1!$U$7,Folha1!$X$7,Folha1!$AA$7,Folha1!$AD$7,Folha1!$AG$7,Folha1!$AJ$7,Folha1!$AM$7)</c:f>
              <c:numCache>
                <c:formatCode>0.00%</c:formatCode>
                <c:ptCount val="12"/>
                <c:pt idx="0">
                  <c:v>0.87394957983193278</c:v>
                </c:pt>
                <c:pt idx="1">
                  <c:v>0.89340101522842641</c:v>
                </c:pt>
                <c:pt idx="2">
                  <c:v>0.92746113989637302</c:v>
                </c:pt>
                <c:pt idx="3">
                  <c:v>0.88495575221238942</c:v>
                </c:pt>
                <c:pt idx="4">
                  <c:v>0.96195652173913049</c:v>
                </c:pt>
                <c:pt idx="5">
                  <c:v>0.9538461538461539</c:v>
                </c:pt>
                <c:pt idx="6">
                  <c:v>0.91739130434782612</c:v>
                </c:pt>
                <c:pt idx="7">
                  <c:v>0.94930875576036866</c:v>
                </c:pt>
                <c:pt idx="8">
                  <c:v>0.93650793650793651</c:v>
                </c:pt>
                <c:pt idx="9">
                  <c:v>0.9689119170984456</c:v>
                </c:pt>
                <c:pt idx="10">
                  <c:v>0.97777777777777775</c:v>
                </c:pt>
                <c:pt idx="11">
                  <c:v>0.95305164319248825</c:v>
                </c:pt>
              </c:numCache>
              <c:extLst/>
            </c:numRef>
          </c:val>
          <c:smooth val="0"/>
          <c:extLst>
            <c:ext xmlns:c16="http://schemas.microsoft.com/office/drawing/2014/chart" uri="{C3380CC4-5D6E-409C-BE32-E72D297353CC}">
              <c16:uniqueId val="{00000003-AA09-4D4E-B49C-966E7994251F}"/>
            </c:ext>
          </c:extLst>
        </c:ser>
        <c:ser>
          <c:idx val="2"/>
          <c:order val="2"/>
          <c:tx>
            <c:strRef>
              <c:f>Folha1!$C$8</c:f>
              <c:strCache>
                <c:ptCount val="1"/>
                <c:pt idx="0">
                  <c:v>3ºano</c:v>
                </c:pt>
              </c:strCache>
            </c:strRef>
          </c:tx>
          <c:spPr>
            <a:ln w="28575" cap="rnd">
              <a:solidFill>
                <a:srgbClr val="00B050"/>
              </a:solidFill>
              <a:round/>
            </a:ln>
            <a:effectLst/>
          </c:spPr>
          <c:marker>
            <c:symbol val="none"/>
          </c:marker>
          <c:cat>
            <c:strRef>
              <c:f>(Folha1!$F$4,Folha1!$I$4,Folha1!$L$4,Folha1!$O$4,Folha1!$R$4,Folha1!$U$4,Folha1!$X$4,Folha1!$AA$4,Folha1!$AD$4,Folha1!$AG$4,Folha1!$AJ$4,Folha1!$AM$4)</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extLst/>
            </c:strRef>
          </c:cat>
          <c:val>
            <c:numRef>
              <c:f>(Folha1!$F$8,Folha1!$I$8,Folha1!$L$8,Folha1!$O$8,Folha1!$R$8,Folha1!$U$8,Folha1!$X$8,Folha1!$AA$8,Folha1!$AD$8,Folha1!$AG$8,Folha1!$AJ$8,Folha1!$AM$8)</c:f>
              <c:numCache>
                <c:formatCode>0.00%</c:formatCode>
                <c:ptCount val="12"/>
                <c:pt idx="0">
                  <c:v>0.96756756756756757</c:v>
                </c:pt>
                <c:pt idx="1">
                  <c:v>0.96190476190476193</c:v>
                </c:pt>
                <c:pt idx="2">
                  <c:v>0.97752808988764039</c:v>
                </c:pt>
                <c:pt idx="3">
                  <c:v>0.97354497354497349</c:v>
                </c:pt>
                <c:pt idx="4">
                  <c:v>0.99009900990099009</c:v>
                </c:pt>
                <c:pt idx="5">
                  <c:v>0.9943820224719101</c:v>
                </c:pt>
                <c:pt idx="6">
                  <c:v>0.98974358974358978</c:v>
                </c:pt>
                <c:pt idx="7">
                  <c:v>1</c:v>
                </c:pt>
                <c:pt idx="8">
                  <c:v>0.99507389162561577</c:v>
                </c:pt>
                <c:pt idx="9">
                  <c:v>0.99450549450549453</c:v>
                </c:pt>
                <c:pt idx="10">
                  <c:v>1</c:v>
                </c:pt>
                <c:pt idx="11">
                  <c:v>0.99563318777292575</c:v>
                </c:pt>
              </c:numCache>
              <c:extLst/>
            </c:numRef>
          </c:val>
          <c:smooth val="0"/>
          <c:extLst>
            <c:ext xmlns:c16="http://schemas.microsoft.com/office/drawing/2014/chart" uri="{C3380CC4-5D6E-409C-BE32-E72D297353CC}">
              <c16:uniqueId val="{00000004-AA09-4D4E-B49C-966E7994251F}"/>
            </c:ext>
          </c:extLst>
        </c:ser>
        <c:ser>
          <c:idx val="3"/>
          <c:order val="3"/>
          <c:tx>
            <c:strRef>
              <c:f>Folha1!$C$9</c:f>
              <c:strCache>
                <c:ptCount val="1"/>
                <c:pt idx="0">
                  <c:v>4ºano</c:v>
                </c:pt>
              </c:strCache>
            </c:strRef>
          </c:tx>
          <c:spPr>
            <a:ln w="28575" cap="rnd">
              <a:solidFill>
                <a:srgbClr val="C00000"/>
              </a:solidFill>
              <a:round/>
            </a:ln>
            <a:effectLst/>
          </c:spPr>
          <c:marker>
            <c:symbol val="none"/>
          </c:marker>
          <c:cat>
            <c:strRef>
              <c:f>(Folha1!$F$4,Folha1!$I$4,Folha1!$L$4,Folha1!$O$4,Folha1!$R$4,Folha1!$U$4,Folha1!$X$4,Folha1!$AA$4,Folha1!$AD$4,Folha1!$AG$4,Folha1!$AJ$4,Folha1!$AM$4)</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extLst/>
            </c:strRef>
          </c:cat>
          <c:val>
            <c:numRef>
              <c:f>(Folha1!$F$9,Folha1!$I$9,Folha1!$L$9,Folha1!$O$9,Folha1!$R$9,Folha1!$U$9,Folha1!$X$9,Folha1!$AA$9,Folha1!$AD$9,Folha1!$AG$9,Folha1!$AJ$9,Folha1!$AM$9)</c:f>
              <c:numCache>
                <c:formatCode>0.00%</c:formatCode>
                <c:ptCount val="12"/>
                <c:pt idx="0">
                  <c:v>0.97727272727272729</c:v>
                </c:pt>
                <c:pt idx="1">
                  <c:v>0.97765363128491622</c:v>
                </c:pt>
                <c:pt idx="2">
                  <c:v>0.97619047619047616</c:v>
                </c:pt>
                <c:pt idx="3">
                  <c:v>0.98882681564245811</c:v>
                </c:pt>
                <c:pt idx="4">
                  <c:v>0.99476439790575921</c:v>
                </c:pt>
                <c:pt idx="5">
                  <c:v>1</c:v>
                </c:pt>
                <c:pt idx="6">
                  <c:v>0.95854922279792742</c:v>
                </c:pt>
                <c:pt idx="7">
                  <c:v>0.99528301886792447</c:v>
                </c:pt>
                <c:pt idx="8">
                  <c:v>1</c:v>
                </c:pt>
                <c:pt idx="9">
                  <c:v>0.99530516431924887</c:v>
                </c:pt>
                <c:pt idx="10">
                  <c:v>1</c:v>
                </c:pt>
                <c:pt idx="11">
                  <c:v>0.98963730569948183</c:v>
                </c:pt>
              </c:numCache>
              <c:extLst/>
            </c:numRef>
          </c:val>
          <c:smooth val="0"/>
          <c:extLst>
            <c:ext xmlns:c16="http://schemas.microsoft.com/office/drawing/2014/chart" uri="{C3380CC4-5D6E-409C-BE32-E72D297353CC}">
              <c16:uniqueId val="{00000005-AA09-4D4E-B49C-966E7994251F}"/>
            </c:ext>
          </c:extLst>
        </c:ser>
        <c:dLbls>
          <c:showLegendKey val="0"/>
          <c:showVal val="0"/>
          <c:showCatName val="0"/>
          <c:showSerName val="0"/>
          <c:showPercent val="0"/>
          <c:showBubbleSize val="0"/>
        </c:dLbls>
        <c:smooth val="0"/>
        <c:axId val="1805124112"/>
        <c:axId val="1805124528"/>
        <c:extLst>
          <c:ext xmlns:c15="http://schemas.microsoft.com/office/drawing/2012/chart" uri="{02D57815-91ED-43cb-92C2-25804820EDAC}">
            <c15:filteredLineSeries>
              <c15:ser>
                <c:idx val="4"/>
                <c:order val="4"/>
                <c:tx>
                  <c:strRef>
                    <c:extLst>
                      <c:ext uri="{02D57815-91ED-43cb-92C2-25804820EDAC}">
                        <c15:formulaRef>
                          <c15:sqref>Folha1!$C$10</c15:sqref>
                        </c15:formulaRef>
                      </c:ext>
                    </c:extLst>
                    <c:strCache>
                      <c:ptCount val="1"/>
                      <c:pt idx="0">
                        <c:v>5ºano</c:v>
                      </c:pt>
                    </c:strCache>
                  </c:strRef>
                </c:tx>
                <c:spPr>
                  <a:ln w="28575" cap="rnd">
                    <a:solidFill>
                      <a:schemeClr val="accent5"/>
                    </a:solidFill>
                    <a:round/>
                  </a:ln>
                  <a:effectLst/>
                </c:spPr>
                <c:marker>
                  <c:symbol val="none"/>
                </c:marker>
                <c:dLbls>
                  <c:dLbl>
                    <c:idx val="9"/>
                    <c:layout>
                      <c:manualLayout>
                        <c:x val="4.7562431621202307E-3"/>
                        <c:y val="1.869158420006765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6-AA09-4D4E-B49C-966E7994251F}"/>
                      </c:ext>
                    </c:extLst>
                  </c:dLbl>
                  <c:dLbl>
                    <c:idx val="10"/>
                    <c:showLegendKey val="0"/>
                    <c:showVal val="1"/>
                    <c:showCatName val="0"/>
                    <c:showSerName val="0"/>
                    <c:showPercent val="0"/>
                    <c:showBubbleSize val="0"/>
                    <c:extLst>
                      <c:ext uri="{CE6537A1-D6FC-4f65-9D91-7224C49458BB}"/>
                      <c:ext xmlns:c16="http://schemas.microsoft.com/office/drawing/2014/chart" uri="{C3380CC4-5D6E-409C-BE32-E72D297353CC}">
                        <c16:uniqueId val="{00000007-AA09-4D4E-B49C-966E7994251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c:ext uri="{02D57815-91ED-43cb-92C2-25804820EDAC}">
                        <c15:formulaRef>
                          <c15:sqref>(Folha1!$F$10,Folha1!$I$10,Folha1!$L$10,Folha1!$O$10,Folha1!$R$10,Folha1!$U$10,Folha1!$X$10,Folha1!$AA$10,Folha1!$AD$10,Folha1!$AG$10,Folha1!$AJ$10)</c15:sqref>
                        </c15:formulaRef>
                      </c:ext>
                    </c:extLst>
                    <c:numCache>
                      <c:formatCode>0.00%</c:formatCode>
                      <c:ptCount val="11"/>
                      <c:pt idx="0">
                        <c:v>0.89430894308943087</c:v>
                      </c:pt>
                      <c:pt idx="1">
                        <c:v>0.8828125</c:v>
                      </c:pt>
                      <c:pt idx="2">
                        <c:v>0.96153846153846156</c:v>
                      </c:pt>
                      <c:pt idx="3">
                        <c:v>0.97222222222222221</c:v>
                      </c:pt>
                      <c:pt idx="4">
                        <c:v>0.94318181818181823</c:v>
                      </c:pt>
                      <c:pt idx="5">
                        <c:v>0.967741935483871</c:v>
                      </c:pt>
                      <c:pt idx="6">
                        <c:v>0.98275862068965514</c:v>
                      </c:pt>
                      <c:pt idx="7">
                        <c:v>0.96153846153846156</c:v>
                      </c:pt>
                      <c:pt idx="8">
                        <c:v>1</c:v>
                      </c:pt>
                      <c:pt idx="9">
                        <c:v>0.95575221238938057</c:v>
                      </c:pt>
                      <c:pt idx="10">
                        <c:v>0.98473282442748089</c:v>
                      </c:pt>
                    </c:numCache>
                  </c:numRef>
                </c:val>
                <c:smooth val="0"/>
                <c:extLst>
                  <c:ext xmlns:c16="http://schemas.microsoft.com/office/drawing/2014/chart" uri="{C3380CC4-5D6E-409C-BE32-E72D297353CC}">
                    <c16:uniqueId val="{00000008-AA09-4D4E-B49C-966E7994251F}"/>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Folha1!$C$11</c15:sqref>
                        </c15:formulaRef>
                      </c:ext>
                    </c:extLst>
                    <c:strCache>
                      <c:ptCount val="1"/>
                      <c:pt idx="0">
                        <c:v>6ºano</c:v>
                      </c:pt>
                    </c:strCache>
                  </c:strRef>
                </c:tx>
                <c:spPr>
                  <a:ln w="28575" cap="rnd">
                    <a:solidFill>
                      <a:schemeClr val="accent6"/>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(Folha1!$F$11,Folha1!$I$11,Folha1!$L$11,Folha1!$O$11,Folha1!$R$11,Folha1!$U$11,Folha1!$X$11,Folha1!$AA$11,Folha1!$AD$11,Folha1!$AG$11,Folha1!$AJ$11)</c15:sqref>
                        </c15:formulaRef>
                      </c:ext>
                    </c:extLst>
                    <c:numCache>
                      <c:formatCode>0.00%</c:formatCode>
                      <c:ptCount val="11"/>
                      <c:pt idx="0">
                        <c:v>0.87272727272727268</c:v>
                      </c:pt>
                      <c:pt idx="1">
                        <c:v>0.83211678832116787</c:v>
                      </c:pt>
                      <c:pt idx="2">
                        <c:v>0.88888888888888884</c:v>
                      </c:pt>
                      <c:pt idx="3">
                        <c:v>0.96799999999999997</c:v>
                      </c:pt>
                      <c:pt idx="4">
                        <c:v>0.87272727272727268</c:v>
                      </c:pt>
                      <c:pt idx="5">
                        <c:v>0.86407766990291257</c:v>
                      </c:pt>
                      <c:pt idx="6">
                        <c:v>0.94782608695652171</c:v>
                      </c:pt>
                      <c:pt idx="7">
                        <c:v>0.94927536231884058</c:v>
                      </c:pt>
                      <c:pt idx="8">
                        <c:v>0.94827586206896552</c:v>
                      </c:pt>
                      <c:pt idx="9">
                        <c:v>0.9453125</c:v>
                      </c:pt>
                      <c:pt idx="10">
                        <c:v>0.94488188976377951</c:v>
                      </c:pt>
                    </c:numCache>
                  </c:numRef>
                </c:val>
                <c:smooth val="0"/>
                <c:extLst xmlns:c15="http://schemas.microsoft.com/office/drawing/2012/chart">
                  <c:ext xmlns:c16="http://schemas.microsoft.com/office/drawing/2014/chart" uri="{C3380CC4-5D6E-409C-BE32-E72D297353CC}">
                    <c16:uniqueId val="{00000009-AA09-4D4E-B49C-966E7994251F}"/>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Folha1!$C$12</c15:sqref>
                        </c15:formulaRef>
                      </c:ext>
                    </c:extLst>
                    <c:strCache>
                      <c:ptCount val="1"/>
                      <c:pt idx="0">
                        <c:v>7ºano</c:v>
                      </c:pt>
                    </c:strCache>
                  </c:strRef>
                </c:tx>
                <c:spPr>
                  <a:ln w="28575" cap="rnd">
                    <a:solidFill>
                      <a:schemeClr val="accent1">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(Folha1!$F$12,Folha1!$I$12,Folha1!$L$12,Folha1!$O$12,Folha1!$R$12,Folha1!$U$12,Folha1!$X$12,Folha1!$AA$12,Folha1!$AD$12,Folha1!$AG$12,Folha1!$AJ$12)</c15:sqref>
                        </c15:formulaRef>
                      </c:ext>
                    </c:extLst>
                    <c:numCache>
                      <c:formatCode>0.00%</c:formatCode>
                      <c:ptCount val="11"/>
                      <c:pt idx="0">
                        <c:v>0.74545454545454548</c:v>
                      </c:pt>
                      <c:pt idx="1">
                        <c:v>0.76923076923076927</c:v>
                      </c:pt>
                      <c:pt idx="2">
                        <c:v>0.84684684684684686</c:v>
                      </c:pt>
                      <c:pt idx="3">
                        <c:v>0.91338582677165359</c:v>
                      </c:pt>
                      <c:pt idx="4">
                        <c:v>0.8666666666666667</c:v>
                      </c:pt>
                      <c:pt idx="5">
                        <c:v>0.83018867924528306</c:v>
                      </c:pt>
                      <c:pt idx="6">
                        <c:v>0.84761904761904761</c:v>
                      </c:pt>
                      <c:pt idx="7">
                        <c:v>0.88461538461538458</c:v>
                      </c:pt>
                      <c:pt idx="8">
                        <c:v>0.84962406015037595</c:v>
                      </c:pt>
                      <c:pt idx="9">
                        <c:v>0.92622950819672134</c:v>
                      </c:pt>
                      <c:pt idx="10">
                        <c:v>0.86466165413533835</c:v>
                      </c:pt>
                    </c:numCache>
                  </c:numRef>
                </c:val>
                <c:smooth val="0"/>
                <c:extLst xmlns:c15="http://schemas.microsoft.com/office/drawing/2012/chart">
                  <c:ext xmlns:c16="http://schemas.microsoft.com/office/drawing/2014/chart" uri="{C3380CC4-5D6E-409C-BE32-E72D297353CC}">
                    <c16:uniqueId val="{0000000A-AA09-4D4E-B49C-966E7994251F}"/>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Folha1!$C$13</c15:sqref>
                        </c15:formulaRef>
                      </c:ext>
                    </c:extLst>
                    <c:strCache>
                      <c:ptCount val="1"/>
                      <c:pt idx="0">
                        <c:v>8ºano</c:v>
                      </c:pt>
                    </c:strCache>
                  </c:strRef>
                </c:tx>
                <c:spPr>
                  <a:ln w="28575" cap="rnd">
                    <a:solidFill>
                      <a:schemeClr val="accent2">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(Folha1!$F$13,Folha1!$I$13,Folha1!$L$13,Folha1!$O$13,Folha1!$R$13,Folha1!$U$13,Folha1!$X$13,Folha1!$AA$13,Folha1!$AD$13,Folha1!$AG$13,Folha1!$AJ$13)</c15:sqref>
                        </c15:formulaRef>
                      </c:ext>
                    </c:extLst>
                    <c:numCache>
                      <c:formatCode>0.00%</c:formatCode>
                      <c:ptCount val="11"/>
                      <c:pt idx="0">
                        <c:v>0.77777777777777779</c:v>
                      </c:pt>
                      <c:pt idx="1">
                        <c:v>0.78494623655913975</c:v>
                      </c:pt>
                      <c:pt idx="2">
                        <c:v>0.93814432989690721</c:v>
                      </c:pt>
                      <c:pt idx="3">
                        <c:v>0.94186046511627908</c:v>
                      </c:pt>
                      <c:pt idx="4">
                        <c:v>0.92592592592592593</c:v>
                      </c:pt>
                      <c:pt idx="5">
                        <c:v>0.80582524271844658</c:v>
                      </c:pt>
                      <c:pt idx="6">
                        <c:v>0.89320388349514568</c:v>
                      </c:pt>
                      <c:pt idx="7">
                        <c:v>0.91752577319587625</c:v>
                      </c:pt>
                      <c:pt idx="8">
                        <c:v>0.91228070175438591</c:v>
                      </c:pt>
                      <c:pt idx="9">
                        <c:v>0.92800000000000005</c:v>
                      </c:pt>
                      <c:pt idx="10">
                        <c:v>0.87804878048780488</c:v>
                      </c:pt>
                    </c:numCache>
                  </c:numRef>
                </c:val>
                <c:smooth val="0"/>
                <c:extLst xmlns:c15="http://schemas.microsoft.com/office/drawing/2012/chart">
                  <c:ext xmlns:c16="http://schemas.microsoft.com/office/drawing/2014/chart" uri="{C3380CC4-5D6E-409C-BE32-E72D297353CC}">
                    <c16:uniqueId val="{0000000B-AA09-4D4E-B49C-966E7994251F}"/>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Folha1!$C$14</c15:sqref>
                        </c15:formulaRef>
                      </c:ext>
                    </c:extLst>
                    <c:strCache>
                      <c:ptCount val="1"/>
                      <c:pt idx="0">
                        <c:v>9ºano</c:v>
                      </c:pt>
                    </c:strCache>
                  </c:strRef>
                </c:tx>
                <c:spPr>
                  <a:ln w="28575" cap="rnd">
                    <a:solidFill>
                      <a:schemeClr val="accent3">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(Folha1!$F$14,Folha1!$I$14,Folha1!$L$14,Folha1!$O$14,Folha1!$R$14,Folha1!$U$14,Folha1!$X$14,Folha1!$AA$14,Folha1!$AD$14,Folha1!$AG$14,Folha1!$AJ$14)</c15:sqref>
                        </c15:formulaRef>
                      </c:ext>
                    </c:extLst>
                    <c:numCache>
                      <c:formatCode>0.00%</c:formatCode>
                      <c:ptCount val="11"/>
                      <c:pt idx="0">
                        <c:v>0.7289719626168224</c:v>
                      </c:pt>
                      <c:pt idx="1">
                        <c:v>0.72815533980582525</c:v>
                      </c:pt>
                      <c:pt idx="2">
                        <c:v>0.90588235294117647</c:v>
                      </c:pt>
                      <c:pt idx="3">
                        <c:v>0.92982456140350878</c:v>
                      </c:pt>
                      <c:pt idx="4">
                        <c:v>0.88888888888888884</c:v>
                      </c:pt>
                      <c:pt idx="5">
                        <c:v>0.90909090909090906</c:v>
                      </c:pt>
                      <c:pt idx="6">
                        <c:v>0.956989247311828</c:v>
                      </c:pt>
                      <c:pt idx="7">
                        <c:v>0.95</c:v>
                      </c:pt>
                      <c:pt idx="8">
                        <c:v>0.94623655913978499</c:v>
                      </c:pt>
                      <c:pt idx="9">
                        <c:v>0.93913043478260871</c:v>
                      </c:pt>
                      <c:pt idx="10">
                        <c:v>0.81395348837209303</c:v>
                      </c:pt>
                    </c:numCache>
                  </c:numRef>
                </c:val>
                <c:smooth val="0"/>
                <c:extLst xmlns:c15="http://schemas.microsoft.com/office/drawing/2012/chart">
                  <c:ext xmlns:c16="http://schemas.microsoft.com/office/drawing/2014/chart" uri="{C3380CC4-5D6E-409C-BE32-E72D297353CC}">
                    <c16:uniqueId val="{0000000C-AA09-4D4E-B49C-966E7994251F}"/>
                  </c:ext>
                </c:extLst>
              </c15:ser>
            </c15:filteredLineSeries>
          </c:ext>
        </c:extLst>
      </c:lineChart>
      <c:catAx>
        <c:axId val="180512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528"/>
        <c:crosses val="autoZero"/>
        <c:auto val="1"/>
        <c:lblAlgn val="ctr"/>
        <c:lblOffset val="100"/>
        <c:noMultiLvlLbl val="1"/>
      </c:catAx>
      <c:valAx>
        <c:axId val="1805124528"/>
        <c:scaling>
          <c:orientation val="minMax"/>
          <c:max val="1.01"/>
          <c:min val="0.85000000000000009"/>
        </c:scaling>
        <c:delete val="0"/>
        <c:axPos val="l"/>
        <c:majorGridlines>
          <c:spPr>
            <a:ln w="9525" cap="flat" cmpd="sng" algn="ctr">
              <a:solidFill>
                <a:schemeClr val="bg2"/>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112"/>
        <c:crosses val="autoZero"/>
        <c:crossBetween val="between"/>
        <c:majorUnit val="5.000000000000001E-2"/>
      </c:valAx>
      <c:spPr>
        <a:noFill/>
        <a:ln>
          <a:noFill/>
        </a:ln>
        <a:effectLst/>
      </c:spPr>
    </c:plotArea>
    <c:legend>
      <c:legendPos val="r"/>
      <c:layout>
        <c:manualLayout>
          <c:xMode val="edge"/>
          <c:yMode val="edge"/>
          <c:x val="0.85002147458840371"/>
          <c:y val="0.51096661304433721"/>
          <c:w val="0.11318198861505949"/>
          <c:h val="0.32258290294358366"/>
        </c:manualLayout>
      </c:layout>
      <c:overlay val="0"/>
      <c:spPr>
        <a:solidFill>
          <a:srgbClr val="134A62"/>
        </a:solid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baseline="0" dirty="0" err="1"/>
              <a:t>Resultados</a:t>
            </a:r>
            <a:r>
              <a:rPr lang="en-GB" baseline="0" dirty="0"/>
              <a:t> do </a:t>
            </a:r>
            <a:r>
              <a:rPr lang="en-GB" baseline="0" dirty="0" err="1"/>
              <a:t>Agrupamento</a:t>
            </a:r>
            <a:r>
              <a:rPr lang="en-GB" baseline="0" dirty="0"/>
              <a:t>  vs. </a:t>
            </a:r>
            <a:r>
              <a:rPr lang="en-GB" baseline="0" dirty="0" err="1"/>
              <a:t>Nacionais</a:t>
            </a:r>
            <a:r>
              <a:rPr lang="en-GB" baseline="0" dirty="0"/>
              <a:t> no 1º </a:t>
            </a:r>
            <a:r>
              <a:rPr lang="en-GB" baseline="0" dirty="0" err="1"/>
              <a:t>Ciclo</a:t>
            </a:r>
            <a:endParaRPr lang="en-GB" baseline="0" dirty="0"/>
          </a:p>
        </c:rich>
      </c:tx>
      <c:layout>
        <c:manualLayout>
          <c:xMode val="edge"/>
          <c:yMode val="edge"/>
          <c:x val="7.909847516467243E-2"/>
          <c:y val="1.588903697109915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Folha1!$C$32</c:f>
              <c:strCache>
                <c:ptCount val="1"/>
                <c:pt idx="0">
                  <c:v>1ºCicloNAC</c:v>
                </c:pt>
              </c:strCache>
            </c:strRef>
          </c:tx>
          <c:spPr>
            <a:ln w="25400" cap="rnd">
              <a:solidFill>
                <a:srgbClr val="FF0000"/>
              </a:solidFill>
              <a:prstDash val="sysDash"/>
              <a:round/>
            </a:ln>
            <a:effectLst/>
          </c:spPr>
          <c:marker>
            <c:symbol val="none"/>
          </c:marker>
          <c:cat>
            <c:strRef>
              <c:f>Folha1!$D$31:$O$31</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f>Folha1!$D$32:$N$32</c:f>
              <c:numCache>
                <c:formatCode>0.0%</c:formatCode>
                <c:ptCount val="11"/>
                <c:pt idx="0">
                  <c:v>0.95099999999999996</c:v>
                </c:pt>
                <c:pt idx="1">
                  <c:v>0.95</c:v>
                </c:pt>
                <c:pt idx="2">
                  <c:v>0.95899999999999996</c:v>
                </c:pt>
                <c:pt idx="3">
                  <c:v>0.96299999999999997</c:v>
                </c:pt>
                <c:pt idx="4">
                  <c:v>0.97</c:v>
                </c:pt>
                <c:pt idx="5">
                  <c:v>0.97199999999999998</c:v>
                </c:pt>
                <c:pt idx="6">
                  <c:v>0.97899999999999998</c:v>
                </c:pt>
                <c:pt idx="7">
                  <c:v>0.98599999999999999</c:v>
                </c:pt>
                <c:pt idx="8">
                  <c:v>0.97899999999999998</c:v>
                </c:pt>
                <c:pt idx="9">
                  <c:v>0.98199999999999998</c:v>
                </c:pt>
                <c:pt idx="10">
                  <c:v>0.98099999999999998</c:v>
                </c:pt>
              </c:numCache>
            </c:numRef>
          </c:val>
          <c:smooth val="0"/>
          <c:extLst>
            <c:ext xmlns:c16="http://schemas.microsoft.com/office/drawing/2014/chart" uri="{C3380CC4-5D6E-409C-BE32-E72D297353CC}">
              <c16:uniqueId val="{00000000-4B3C-4533-8D33-1DA791299370}"/>
            </c:ext>
          </c:extLst>
        </c:ser>
        <c:ser>
          <c:idx val="3"/>
          <c:order val="3"/>
          <c:tx>
            <c:strRef>
              <c:f>Folha1!$C$35</c:f>
              <c:strCache>
                <c:ptCount val="1"/>
                <c:pt idx="0">
                  <c:v>1ºCicloAPVM</c:v>
                </c:pt>
              </c:strCache>
            </c:strRef>
          </c:tx>
          <c:spPr>
            <a:ln w="28575" cap="rnd">
              <a:solidFill>
                <a:srgbClr val="0070C0"/>
              </a:solidFill>
              <a:round/>
            </a:ln>
            <a:effectLst/>
          </c:spPr>
          <c:marker>
            <c:symbol val="none"/>
          </c:marker>
          <c:dLbls>
            <c:dLbl>
              <c:idx val="11"/>
              <c:layout>
                <c:manualLayout>
                  <c:x val="-8.9251172124399265E-3"/>
                  <c:y val="3.9722592427747887E-2"/>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B3C-4533-8D33-1DA79129937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Folha1!$D$31:$O$31</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f>Folha1!$D$35:$O$35</c:f>
              <c:numCache>
                <c:formatCode>0.0%</c:formatCode>
                <c:ptCount val="12"/>
                <c:pt idx="0">
                  <c:v>0.94852941176470584</c:v>
                </c:pt>
                <c:pt idx="1">
                  <c:v>0.95588235294117652</c:v>
                </c:pt>
                <c:pt idx="2">
                  <c:v>0.97039897039897038</c:v>
                </c:pt>
                <c:pt idx="3">
                  <c:v>0.95605858854860182</c:v>
                </c:pt>
                <c:pt idx="4">
                  <c:v>0.98684210526315785</c:v>
                </c:pt>
                <c:pt idx="5">
                  <c:v>0.98587933247753534</c:v>
                </c:pt>
                <c:pt idx="6">
                  <c:v>0.96332518337408313</c:v>
                </c:pt>
                <c:pt idx="7">
                  <c:v>0.98559423769507803</c:v>
                </c:pt>
                <c:pt idx="8">
                  <c:v>0.98360655737704916</c:v>
                </c:pt>
                <c:pt idx="9">
                  <c:v>0.99</c:v>
                </c:pt>
                <c:pt idx="10">
                  <c:v>0.99378881987577639</c:v>
                </c:pt>
                <c:pt idx="11">
                  <c:v>0.98321342925659472</c:v>
                </c:pt>
              </c:numCache>
            </c:numRef>
          </c:val>
          <c:smooth val="0"/>
          <c:extLst>
            <c:ext xmlns:c16="http://schemas.microsoft.com/office/drawing/2014/chart" uri="{C3380CC4-5D6E-409C-BE32-E72D297353CC}">
              <c16:uniqueId val="{00000001-4B3C-4533-8D33-1DA791299370}"/>
            </c:ext>
          </c:extLst>
        </c:ser>
        <c:dLbls>
          <c:showLegendKey val="0"/>
          <c:showVal val="0"/>
          <c:showCatName val="0"/>
          <c:showSerName val="0"/>
          <c:showPercent val="0"/>
          <c:showBubbleSize val="0"/>
        </c:dLbls>
        <c:smooth val="0"/>
        <c:axId val="309593583"/>
        <c:axId val="309594063"/>
        <c:extLst>
          <c:ext xmlns:c15="http://schemas.microsoft.com/office/drawing/2012/chart" uri="{02D57815-91ED-43cb-92C2-25804820EDAC}">
            <c15:filteredLineSeries>
              <c15:ser>
                <c:idx val="1"/>
                <c:order val="1"/>
                <c:tx>
                  <c:strRef>
                    <c:extLst>
                      <c:ext uri="{02D57815-91ED-43cb-92C2-25804820EDAC}">
                        <c15:formulaRef>
                          <c15:sqref>Folha1!$C$33</c15:sqref>
                        </c15:formulaRef>
                      </c:ext>
                    </c:extLst>
                    <c:strCache>
                      <c:ptCount val="1"/>
                      <c:pt idx="0">
                        <c:v>2ºCicloNAC</c:v>
                      </c:pt>
                    </c:strCache>
                  </c:strRef>
                </c:tx>
                <c:spPr>
                  <a:ln w="19050" cap="rnd">
                    <a:solidFill>
                      <a:srgbClr val="0070C0"/>
                    </a:solidFill>
                    <a:prstDash val="sysDash"/>
                    <a:round/>
                  </a:ln>
                  <a:effectLst/>
                </c:spPr>
                <c:marker>
                  <c:symbol val="none"/>
                </c:marker>
                <c:cat>
                  <c:strRef>
                    <c:extLst>
                      <c:ex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c:ext uri="{02D57815-91ED-43cb-92C2-25804820EDAC}">
                        <c15:formulaRef>
                          <c15:sqref>Folha1!$D$33:$N$33</c15:sqref>
                        </c15:formulaRef>
                      </c:ext>
                    </c:extLst>
                    <c:numCache>
                      <c:formatCode>0.0%</c:formatCode>
                      <c:ptCount val="11"/>
                      <c:pt idx="0">
                        <c:v>0.875</c:v>
                      </c:pt>
                      <c:pt idx="1">
                        <c:v>0.88600000000000001</c:v>
                      </c:pt>
                      <c:pt idx="2">
                        <c:v>0.91400000000000003</c:v>
                      </c:pt>
                      <c:pt idx="3">
                        <c:v>0.93300000000000005</c:v>
                      </c:pt>
                      <c:pt idx="4">
                        <c:v>0.94199999999999995</c:v>
                      </c:pt>
                      <c:pt idx="5">
                        <c:v>0.94699999999999995</c:v>
                      </c:pt>
                      <c:pt idx="6">
                        <c:v>0.96199999999999997</c:v>
                      </c:pt>
                      <c:pt idx="7">
                        <c:v>0.97599999999999998</c:v>
                      </c:pt>
                      <c:pt idx="8">
                        <c:v>0.96699999999999997</c:v>
                      </c:pt>
                      <c:pt idx="9">
                        <c:v>0.96899999999999997</c:v>
                      </c:pt>
                      <c:pt idx="10">
                        <c:v>0.96399999999999997</c:v>
                      </c:pt>
                    </c:numCache>
                  </c:numRef>
                </c:val>
                <c:smooth val="0"/>
                <c:extLst>
                  <c:ext xmlns:c16="http://schemas.microsoft.com/office/drawing/2014/chart" uri="{C3380CC4-5D6E-409C-BE32-E72D297353CC}">
                    <c16:uniqueId val="{00000002-4B3C-4533-8D33-1DA791299370}"/>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Folha1!$C$34</c15:sqref>
                        </c15:formulaRef>
                      </c:ext>
                    </c:extLst>
                    <c:strCache>
                      <c:ptCount val="1"/>
                      <c:pt idx="0">
                        <c:v>3ºCicloNAC</c:v>
                      </c:pt>
                    </c:strCache>
                  </c:strRef>
                </c:tx>
                <c:spPr>
                  <a:ln w="19050" cap="rnd">
                    <a:solidFill>
                      <a:srgbClr val="FF0000"/>
                    </a:solidFill>
                    <a:prstDash val="sysDash"/>
                    <a:round/>
                  </a:ln>
                  <a:effectLst/>
                </c:spPr>
                <c:marker>
                  <c:symbol val="none"/>
                </c:marker>
                <c:cat>
                  <c:strRef>
                    <c:extLst xmlns:c15="http://schemas.microsoft.com/office/drawing/2012/chart">
                      <c:ext xmlns:c15="http://schemas.microsoft.com/office/drawing/2012/char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Folha1!$D$34:$N$34</c15:sqref>
                        </c15:formulaRef>
                      </c:ext>
                    </c:extLst>
                    <c:numCache>
                      <c:formatCode>0.0%</c:formatCode>
                      <c:ptCount val="11"/>
                      <c:pt idx="0">
                        <c:v>0.84099999999999997</c:v>
                      </c:pt>
                      <c:pt idx="1">
                        <c:v>0.84899999999999998</c:v>
                      </c:pt>
                      <c:pt idx="2">
                        <c:v>0.877</c:v>
                      </c:pt>
                      <c:pt idx="3">
                        <c:v>0.9</c:v>
                      </c:pt>
                      <c:pt idx="4">
                        <c:v>0.91500000000000004</c:v>
                      </c:pt>
                      <c:pt idx="5">
                        <c:v>0.92200000000000004</c:v>
                      </c:pt>
                      <c:pt idx="6">
                        <c:v>0.94199999999999995</c:v>
                      </c:pt>
                      <c:pt idx="7">
                        <c:v>0.97</c:v>
                      </c:pt>
                      <c:pt idx="8">
                        <c:v>0.95699999999999996</c:v>
                      </c:pt>
                      <c:pt idx="9">
                        <c:v>0.95499999999999996</c:v>
                      </c:pt>
                      <c:pt idx="10">
                        <c:v>0.93799999999999994</c:v>
                      </c:pt>
                    </c:numCache>
                  </c:numRef>
                </c:val>
                <c:smooth val="0"/>
                <c:extLst xmlns:c15="http://schemas.microsoft.com/office/drawing/2012/chart">
                  <c:ext xmlns:c16="http://schemas.microsoft.com/office/drawing/2014/chart" uri="{C3380CC4-5D6E-409C-BE32-E72D297353CC}">
                    <c16:uniqueId val="{00000003-4B3C-4533-8D33-1DA791299370}"/>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Folha1!$C$36</c15:sqref>
                        </c15:formulaRef>
                      </c:ext>
                    </c:extLst>
                    <c:strCache>
                      <c:ptCount val="1"/>
                      <c:pt idx="0">
                        <c:v>2ºCicloAPVM</c:v>
                      </c:pt>
                    </c:strCache>
                  </c:strRef>
                </c:tx>
                <c:spPr>
                  <a:ln w="28575" cap="rnd">
                    <a:solidFill>
                      <a:srgbClr val="0070C0"/>
                    </a:solidFill>
                    <a:round/>
                  </a:ln>
                  <a:effectLst/>
                </c:spPr>
                <c:marker>
                  <c:symbol val="none"/>
                </c:marker>
                <c:cat>
                  <c:strRef>
                    <c:extLst xmlns:c15="http://schemas.microsoft.com/office/drawing/2012/chart">
                      <c:ext xmlns:c15="http://schemas.microsoft.com/office/drawing/2012/char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Folha1!$D$36:$N$36</c15:sqref>
                        </c15:formulaRef>
                      </c:ext>
                    </c:extLst>
                    <c:numCache>
                      <c:formatCode>0.0%</c:formatCode>
                      <c:ptCount val="11"/>
                      <c:pt idx="0">
                        <c:v>0.88412017167381973</c:v>
                      </c:pt>
                      <c:pt idx="1">
                        <c:v>0.85660377358490569</c:v>
                      </c:pt>
                      <c:pt idx="2">
                        <c:v>0.92050209205020916</c:v>
                      </c:pt>
                      <c:pt idx="3">
                        <c:v>0.96995708154506433</c:v>
                      </c:pt>
                      <c:pt idx="4">
                        <c:v>0.90404040404040409</c:v>
                      </c:pt>
                      <c:pt idx="5">
                        <c:v>0.91326530612244894</c:v>
                      </c:pt>
                      <c:pt idx="6">
                        <c:v>0.96536796536796532</c:v>
                      </c:pt>
                      <c:pt idx="7">
                        <c:v>0.95454545454545459</c:v>
                      </c:pt>
                      <c:pt idx="8">
                        <c:v>0.97402597402597402</c:v>
                      </c:pt>
                      <c:pt idx="9">
                        <c:v>0.950207468879668</c:v>
                      </c:pt>
                      <c:pt idx="10">
                        <c:v>0.96511627906976749</c:v>
                      </c:pt>
                    </c:numCache>
                  </c:numRef>
                </c:val>
                <c:smooth val="0"/>
                <c:extLst xmlns:c15="http://schemas.microsoft.com/office/drawing/2012/chart">
                  <c:ext xmlns:c16="http://schemas.microsoft.com/office/drawing/2014/chart" uri="{C3380CC4-5D6E-409C-BE32-E72D297353CC}">
                    <c16:uniqueId val="{00000004-4B3C-4533-8D33-1DA791299370}"/>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Folha1!$C$37</c15:sqref>
                        </c15:formulaRef>
                      </c:ext>
                    </c:extLst>
                    <c:strCache>
                      <c:ptCount val="1"/>
                      <c:pt idx="0">
                        <c:v>3ºCicloAPVM</c:v>
                      </c:pt>
                    </c:strCache>
                  </c:strRef>
                </c:tx>
                <c:spPr>
                  <a:ln w="28575" cap="rnd">
                    <a:solidFill>
                      <a:srgbClr val="FF0000"/>
                    </a:solidFill>
                    <a:round/>
                  </a:ln>
                  <a:effectLst/>
                </c:spPr>
                <c:marker>
                  <c:symbol val="none"/>
                </c:marker>
                <c:cat>
                  <c:strRef>
                    <c:extLst xmlns:c15="http://schemas.microsoft.com/office/drawing/2012/chart">
                      <c:ext xmlns:c15="http://schemas.microsoft.com/office/drawing/2012/char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Folha1!$D$37:$N$37</c15:sqref>
                        </c15:formulaRef>
                      </c:ext>
                    </c:extLst>
                    <c:numCache>
                      <c:formatCode>0.0%</c:formatCode>
                      <c:ptCount val="11"/>
                      <c:pt idx="0">
                        <c:v>0.749185667752443</c:v>
                      </c:pt>
                      <c:pt idx="1">
                        <c:v>0.76038338658146964</c:v>
                      </c:pt>
                      <c:pt idx="2">
                        <c:v>0.89419795221843001</c:v>
                      </c:pt>
                      <c:pt idx="3">
                        <c:v>0.92660550458715596</c:v>
                      </c:pt>
                      <c:pt idx="4">
                        <c:v>0.89296636085626913</c:v>
                      </c:pt>
                      <c:pt idx="5">
                        <c:v>0.84740259740259738</c:v>
                      </c:pt>
                      <c:pt idx="6">
                        <c:v>0.89700996677740863</c:v>
                      </c:pt>
                      <c:pt idx="7">
                        <c:v>0.91437308868501532</c:v>
                      </c:pt>
                      <c:pt idx="8">
                        <c:v>0.8970588235294118</c:v>
                      </c:pt>
                      <c:pt idx="9">
                        <c:v>0.93093922651933703</c:v>
                      </c:pt>
                      <c:pt idx="10">
                        <c:v>0.8519480519480519</c:v>
                      </c:pt>
                    </c:numCache>
                  </c:numRef>
                </c:val>
                <c:smooth val="0"/>
                <c:extLst xmlns:c15="http://schemas.microsoft.com/office/drawing/2012/chart">
                  <c:ext xmlns:c16="http://schemas.microsoft.com/office/drawing/2014/chart" uri="{C3380CC4-5D6E-409C-BE32-E72D297353CC}">
                    <c16:uniqueId val="{00000005-4B3C-4533-8D33-1DA791299370}"/>
                  </c:ext>
                </c:extLst>
              </c15:ser>
            </c15:filteredLineSeries>
          </c:ext>
        </c:extLst>
      </c:lineChart>
      <c:catAx>
        <c:axId val="309593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4063"/>
        <c:crosses val="autoZero"/>
        <c:auto val="1"/>
        <c:lblAlgn val="ctr"/>
        <c:lblOffset val="100"/>
        <c:noMultiLvlLbl val="0"/>
      </c:catAx>
      <c:valAx>
        <c:axId val="309594063"/>
        <c:scaling>
          <c:orientation val="minMax"/>
          <c:max val="1"/>
          <c:min val="0.9"/>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3583"/>
        <c:crosses val="autoZero"/>
        <c:crossBetween val="between"/>
        <c:majorUnit val="5.000000000000001E-2"/>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a:t>Evolução da % de Sucesso no 2ºCiclo entre 2013 e 2023</a:t>
            </a:r>
          </a:p>
        </c:rich>
      </c:tx>
      <c:layout>
        <c:manualLayout>
          <c:xMode val="edge"/>
          <c:yMode val="edge"/>
          <c:x val="0.19378455818022747"/>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4"/>
          <c:order val="4"/>
          <c:tx>
            <c:strRef>
              <c:f>Folha1!$C$10</c:f>
              <c:strCache>
                <c:ptCount val="1"/>
                <c:pt idx="0">
                  <c:v>5ºano</c:v>
                </c:pt>
              </c:strCache>
              <c:extLst xmlns:c15="http://schemas.microsoft.com/office/drawing/2012/chart"/>
            </c:strRef>
          </c:tx>
          <c:spPr>
            <a:ln w="28575" cap="rnd">
              <a:solidFill>
                <a:srgbClr val="00B050"/>
              </a:solidFill>
              <a:round/>
            </a:ln>
            <a:effectLst/>
          </c:spPr>
          <c:marker>
            <c:symbol val="none"/>
          </c:marker>
          <c:dLbls>
            <c:dLbl>
              <c:idx val="10"/>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0-3994-4E0B-8CE5-F2B760F3C8EA}"/>
                </c:ext>
              </c:extLst>
            </c:dLbl>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994-4E0B-8CE5-F2B760F3C8E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extLst/>
            </c:strRef>
          </c:cat>
          <c:val>
            <c:numRef>
              <c:f>(Folha1!$F$10,Folha1!$I$10,Folha1!$L$10,Folha1!$O$10,Folha1!$R$10,Folha1!$U$10,Folha1!$X$10,Folha1!$AA$10,Folha1!$AD$10,Folha1!$AG$10,Folha1!$AJ$10,Folha1!$AM$10)</c:f>
              <c:numCache>
                <c:formatCode>0.00%</c:formatCode>
                <c:ptCount val="12"/>
                <c:pt idx="0">
                  <c:v>0.89430894308943087</c:v>
                </c:pt>
                <c:pt idx="1">
                  <c:v>0.8828125</c:v>
                </c:pt>
                <c:pt idx="2">
                  <c:v>0.96153846153846156</c:v>
                </c:pt>
                <c:pt idx="3">
                  <c:v>0.97222222222222221</c:v>
                </c:pt>
                <c:pt idx="4">
                  <c:v>0.94318181818181823</c:v>
                </c:pt>
                <c:pt idx="5">
                  <c:v>0.967741935483871</c:v>
                </c:pt>
                <c:pt idx="6">
                  <c:v>0.98275862068965514</c:v>
                </c:pt>
                <c:pt idx="7">
                  <c:v>0.96153846153846156</c:v>
                </c:pt>
                <c:pt idx="8">
                  <c:v>1</c:v>
                </c:pt>
                <c:pt idx="9">
                  <c:v>0.95575221238938057</c:v>
                </c:pt>
                <c:pt idx="10">
                  <c:v>0.98473282442748089</c:v>
                </c:pt>
                <c:pt idx="11">
                  <c:v>0.91869918699186992</c:v>
                </c:pt>
              </c:numCache>
              <c:extLst/>
            </c:numRef>
          </c:val>
          <c:smooth val="0"/>
          <c:extLst xmlns:c15="http://schemas.microsoft.com/office/drawing/2012/chart">
            <c:ext xmlns:c16="http://schemas.microsoft.com/office/drawing/2014/chart" uri="{C3380CC4-5D6E-409C-BE32-E72D297353CC}">
              <c16:uniqueId val="{00000002-3994-4E0B-8CE5-F2B760F3C8EA}"/>
            </c:ext>
          </c:extLst>
        </c:ser>
        <c:ser>
          <c:idx val="5"/>
          <c:order val="5"/>
          <c:tx>
            <c:strRef>
              <c:f>Folha1!$C$11</c:f>
              <c:strCache>
                <c:ptCount val="1"/>
                <c:pt idx="0">
                  <c:v>6ºano</c:v>
                </c:pt>
              </c:strCache>
              <c:extLst xmlns:c15="http://schemas.microsoft.com/office/drawing/2012/chart"/>
            </c:strRef>
          </c:tx>
          <c:spPr>
            <a:ln w="28575" cap="rnd">
              <a:solidFill>
                <a:srgbClr val="00B0F0"/>
              </a:solidFill>
              <a:round/>
            </a:ln>
            <a:effectLst/>
          </c:spPr>
          <c:marker>
            <c:symbol val="none"/>
          </c:marker>
          <c:dLbls>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994-4E0B-8CE5-F2B760F3C8E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extLst/>
            </c:strRef>
          </c:cat>
          <c:val>
            <c:numRef>
              <c:f>(Folha1!$F$11,Folha1!$I$11,Folha1!$L$11,Folha1!$O$11,Folha1!$R$11,Folha1!$U$11,Folha1!$X$11,Folha1!$AA$11,Folha1!$AD$11,Folha1!$AG$11,Folha1!$AJ$11,Folha1!$AM$11)</c:f>
              <c:numCache>
                <c:formatCode>0.00%</c:formatCode>
                <c:ptCount val="12"/>
                <c:pt idx="0">
                  <c:v>0.87272727272727268</c:v>
                </c:pt>
                <c:pt idx="1">
                  <c:v>0.83211678832116787</c:v>
                </c:pt>
                <c:pt idx="2">
                  <c:v>0.88888888888888884</c:v>
                </c:pt>
                <c:pt idx="3">
                  <c:v>0.96799999999999997</c:v>
                </c:pt>
                <c:pt idx="4">
                  <c:v>0.87272727272727268</c:v>
                </c:pt>
                <c:pt idx="5">
                  <c:v>0.86407766990291257</c:v>
                </c:pt>
                <c:pt idx="6">
                  <c:v>0.94782608695652171</c:v>
                </c:pt>
                <c:pt idx="7">
                  <c:v>0.94927536231884058</c:v>
                </c:pt>
                <c:pt idx="8">
                  <c:v>0.94827586206896552</c:v>
                </c:pt>
                <c:pt idx="9">
                  <c:v>0.9453125</c:v>
                </c:pt>
                <c:pt idx="10">
                  <c:v>0.94488188976377951</c:v>
                </c:pt>
                <c:pt idx="11">
                  <c:v>0.94</c:v>
                </c:pt>
              </c:numCache>
              <c:extLst/>
            </c:numRef>
          </c:val>
          <c:smooth val="0"/>
          <c:extLst>
            <c:ext xmlns:c16="http://schemas.microsoft.com/office/drawing/2014/chart" uri="{C3380CC4-5D6E-409C-BE32-E72D297353CC}">
              <c16:uniqueId val="{00000004-3994-4E0B-8CE5-F2B760F3C8EA}"/>
            </c:ext>
          </c:extLst>
        </c:ser>
        <c:dLbls>
          <c:showLegendKey val="0"/>
          <c:showVal val="0"/>
          <c:showCatName val="0"/>
          <c:showSerName val="0"/>
          <c:showPercent val="0"/>
          <c:showBubbleSize val="0"/>
        </c:dLbls>
        <c:smooth val="0"/>
        <c:axId val="1805124112"/>
        <c:axId val="1805124528"/>
        <c:extLst>
          <c:ext xmlns:c15="http://schemas.microsoft.com/office/drawing/2012/chart" uri="{02D57815-91ED-43cb-92C2-25804820EDAC}">
            <c15:filteredLineSeries>
              <c15:ser>
                <c:idx val="0"/>
                <c:order val="0"/>
                <c:tx>
                  <c:strRef>
                    <c:extLst>
                      <c:ext uri="{02D57815-91ED-43cb-92C2-25804820EDAC}">
                        <c15:formulaRef>
                          <c15:sqref>Folha1!$C$6</c15:sqref>
                        </c15:formulaRef>
                      </c:ext>
                    </c:extLst>
                    <c:strCache>
                      <c:ptCount val="1"/>
                      <c:pt idx="0">
                        <c:v>1ºano</c:v>
                      </c:pt>
                    </c:strCache>
                  </c:strRef>
                </c:tx>
                <c:spPr>
                  <a:ln w="28575" cap="rnd">
                    <a:solidFill>
                      <a:schemeClr val="accent1"/>
                    </a:solidFill>
                    <a:round/>
                  </a:ln>
                  <a:effectLst/>
                </c:spPr>
                <c:marker>
                  <c:symbol val="none"/>
                </c:marker>
                <c:cat>
                  <c:strRef>
                    <c:extLst>
                      <c:ex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c:ext uri="{02D57815-91ED-43cb-92C2-25804820EDAC}">
                        <c15:formulaRef>
                          <c15:sqref>(Folha1!$F$6,Folha1!$I$6,Folha1!$L$6,Folha1!$O$6,Folha1!$R$6,Folha1!$U$6,Folha1!$X$6,Folha1!$AA$6,Folha1!$AD$6,Folha1!$AG$6,Folha1!$AJ$6)</c15:sqref>
                        </c15:formulaRef>
                      </c:ext>
                    </c:extLst>
                    <c:numCache>
                      <c:formatCode>0.00%</c:formatCode>
                      <c:ptCount val="11"/>
                      <c:pt idx="0">
                        <c:v>0.9942196531791907</c:v>
                      </c:pt>
                      <c:pt idx="1">
                        <c:v>1</c:v>
                      </c:pt>
                      <c:pt idx="2">
                        <c:v>1</c:v>
                      </c:pt>
                      <c:pt idx="3">
                        <c:v>1</c:v>
                      </c:pt>
                      <c:pt idx="4">
                        <c:v>1</c:v>
                      </c:pt>
                      <c:pt idx="5">
                        <c:v>0.99512195121951219</c:v>
                      </c:pt>
                      <c:pt idx="6">
                        <c:v>0.995</c:v>
                      </c:pt>
                      <c:pt idx="7">
                        <c:v>1</c:v>
                      </c:pt>
                      <c:pt idx="8">
                        <c:v>1</c:v>
                      </c:pt>
                      <c:pt idx="9">
                        <c:v>1</c:v>
                      </c:pt>
                      <c:pt idx="10">
                        <c:v>1</c:v>
                      </c:pt>
                    </c:numCache>
                  </c:numRef>
                </c:val>
                <c:smooth val="0"/>
                <c:extLst>
                  <c:ext xmlns:c16="http://schemas.microsoft.com/office/drawing/2014/chart" uri="{C3380CC4-5D6E-409C-BE32-E72D297353CC}">
                    <c16:uniqueId val="{00000005-3994-4E0B-8CE5-F2B760F3C8EA}"/>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Folha1!$C$7</c15:sqref>
                        </c15:formulaRef>
                      </c:ext>
                    </c:extLst>
                    <c:strCache>
                      <c:ptCount val="1"/>
                      <c:pt idx="0">
                        <c:v>2ºano</c:v>
                      </c:pt>
                    </c:strCache>
                  </c:strRef>
                </c:tx>
                <c:spPr>
                  <a:ln w="28575" cap="rnd">
                    <a:solidFill>
                      <a:schemeClr val="accent2"/>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(Folha1!$F$7,Folha1!$I$7,Folha1!$L$7,Folha1!$O$7,Folha1!$R$7,Folha1!$U$7,Folha1!$X$7,Folha1!$AA$7,Folha1!$AD$7,Folha1!$AG$7,Folha1!$AJ$7)</c15:sqref>
                        </c15:formulaRef>
                      </c:ext>
                    </c:extLst>
                    <c:numCache>
                      <c:formatCode>0.00%</c:formatCode>
                      <c:ptCount val="11"/>
                      <c:pt idx="0">
                        <c:v>0.87394957983193278</c:v>
                      </c:pt>
                      <c:pt idx="1">
                        <c:v>0.89340101522842641</c:v>
                      </c:pt>
                      <c:pt idx="2">
                        <c:v>0.92746113989637302</c:v>
                      </c:pt>
                      <c:pt idx="3">
                        <c:v>0.88495575221238942</c:v>
                      </c:pt>
                      <c:pt idx="4">
                        <c:v>0.96195652173913049</c:v>
                      </c:pt>
                      <c:pt idx="5">
                        <c:v>0.9538461538461539</c:v>
                      </c:pt>
                      <c:pt idx="6">
                        <c:v>0.91739130434782612</c:v>
                      </c:pt>
                      <c:pt idx="7">
                        <c:v>0.94930875576036866</c:v>
                      </c:pt>
                      <c:pt idx="8">
                        <c:v>0.93650793650793651</c:v>
                      </c:pt>
                      <c:pt idx="9">
                        <c:v>0.9689119170984456</c:v>
                      </c:pt>
                      <c:pt idx="10">
                        <c:v>0.97777777777777775</c:v>
                      </c:pt>
                    </c:numCache>
                  </c:numRef>
                </c:val>
                <c:smooth val="0"/>
                <c:extLst xmlns:c15="http://schemas.microsoft.com/office/drawing/2012/chart">
                  <c:ext xmlns:c16="http://schemas.microsoft.com/office/drawing/2014/chart" uri="{C3380CC4-5D6E-409C-BE32-E72D297353CC}">
                    <c16:uniqueId val="{00000006-3994-4E0B-8CE5-F2B760F3C8EA}"/>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Folha1!$C$8</c15:sqref>
                        </c15:formulaRef>
                      </c:ext>
                    </c:extLst>
                    <c:strCache>
                      <c:ptCount val="1"/>
                      <c:pt idx="0">
                        <c:v>3ºano</c:v>
                      </c:pt>
                    </c:strCache>
                  </c:strRef>
                </c:tx>
                <c:spPr>
                  <a:ln w="28575" cap="rnd">
                    <a:solidFill>
                      <a:schemeClr val="accent3"/>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(Folha1!$F$8,Folha1!$I$8,Folha1!$L$8,Folha1!$O$8,Folha1!$R$8,Folha1!$U$8,Folha1!$X$8,Folha1!$AA$8,Folha1!$AD$8,Folha1!$AG$8,Folha1!$AJ$8)</c15:sqref>
                        </c15:formulaRef>
                      </c:ext>
                    </c:extLst>
                    <c:numCache>
                      <c:formatCode>0.00%</c:formatCode>
                      <c:ptCount val="11"/>
                      <c:pt idx="0">
                        <c:v>0.96756756756756757</c:v>
                      </c:pt>
                      <c:pt idx="1">
                        <c:v>0.96190476190476193</c:v>
                      </c:pt>
                      <c:pt idx="2">
                        <c:v>0.97752808988764039</c:v>
                      </c:pt>
                      <c:pt idx="3">
                        <c:v>0.97354497354497349</c:v>
                      </c:pt>
                      <c:pt idx="4">
                        <c:v>0.99009900990099009</c:v>
                      </c:pt>
                      <c:pt idx="5">
                        <c:v>0.9943820224719101</c:v>
                      </c:pt>
                      <c:pt idx="6">
                        <c:v>0.98974358974358978</c:v>
                      </c:pt>
                      <c:pt idx="7">
                        <c:v>1</c:v>
                      </c:pt>
                      <c:pt idx="8">
                        <c:v>0.99507389162561577</c:v>
                      </c:pt>
                      <c:pt idx="9">
                        <c:v>0.99450549450549453</c:v>
                      </c:pt>
                      <c:pt idx="10">
                        <c:v>1</c:v>
                      </c:pt>
                    </c:numCache>
                  </c:numRef>
                </c:val>
                <c:smooth val="0"/>
                <c:extLst xmlns:c15="http://schemas.microsoft.com/office/drawing/2012/chart">
                  <c:ext xmlns:c16="http://schemas.microsoft.com/office/drawing/2014/chart" uri="{C3380CC4-5D6E-409C-BE32-E72D297353CC}">
                    <c16:uniqueId val="{00000007-3994-4E0B-8CE5-F2B760F3C8EA}"/>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Folha1!$C$9</c15:sqref>
                        </c15:formulaRef>
                      </c:ext>
                    </c:extLst>
                    <c:strCache>
                      <c:ptCount val="1"/>
                      <c:pt idx="0">
                        <c:v>4ºano</c:v>
                      </c:pt>
                    </c:strCache>
                  </c:strRef>
                </c:tx>
                <c:spPr>
                  <a:ln w="28575" cap="rnd">
                    <a:solidFill>
                      <a:schemeClr val="accent4"/>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(Folha1!$F$9,Folha1!$I$9,Folha1!$L$9,Folha1!$O$9,Folha1!$R$9,Folha1!$U$9,Folha1!$X$9,Folha1!$AA$9,Folha1!$AD$9,Folha1!$AG$9,Folha1!$AJ$9)</c15:sqref>
                        </c15:formulaRef>
                      </c:ext>
                    </c:extLst>
                    <c:numCache>
                      <c:formatCode>0.00%</c:formatCode>
                      <c:ptCount val="11"/>
                      <c:pt idx="0">
                        <c:v>0.97727272727272729</c:v>
                      </c:pt>
                      <c:pt idx="1">
                        <c:v>0.97765363128491622</c:v>
                      </c:pt>
                      <c:pt idx="2">
                        <c:v>0.97619047619047616</c:v>
                      </c:pt>
                      <c:pt idx="3">
                        <c:v>0.98882681564245811</c:v>
                      </c:pt>
                      <c:pt idx="4">
                        <c:v>0.99476439790575921</c:v>
                      </c:pt>
                      <c:pt idx="5">
                        <c:v>1</c:v>
                      </c:pt>
                      <c:pt idx="6">
                        <c:v>0.95854922279792742</c:v>
                      </c:pt>
                      <c:pt idx="7">
                        <c:v>0.99528301886792447</c:v>
                      </c:pt>
                      <c:pt idx="8">
                        <c:v>1</c:v>
                      </c:pt>
                      <c:pt idx="9">
                        <c:v>0.99530516431924887</c:v>
                      </c:pt>
                      <c:pt idx="10">
                        <c:v>1</c:v>
                      </c:pt>
                    </c:numCache>
                  </c:numRef>
                </c:val>
                <c:smooth val="0"/>
                <c:extLst xmlns:c15="http://schemas.microsoft.com/office/drawing/2012/chart">
                  <c:ext xmlns:c16="http://schemas.microsoft.com/office/drawing/2014/chart" uri="{C3380CC4-5D6E-409C-BE32-E72D297353CC}">
                    <c16:uniqueId val="{00000008-3994-4E0B-8CE5-F2B760F3C8EA}"/>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Folha1!$C$12</c15:sqref>
                        </c15:formulaRef>
                      </c:ext>
                    </c:extLst>
                    <c:strCache>
                      <c:ptCount val="1"/>
                      <c:pt idx="0">
                        <c:v>7ºano</c:v>
                      </c:pt>
                    </c:strCache>
                  </c:strRef>
                </c:tx>
                <c:spPr>
                  <a:ln w="28575" cap="rnd">
                    <a:solidFill>
                      <a:schemeClr val="accent1">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(Folha1!$F$12,Folha1!$I$12,Folha1!$L$12,Folha1!$O$12,Folha1!$R$12,Folha1!$U$12,Folha1!$X$12,Folha1!$AA$12,Folha1!$AD$12,Folha1!$AG$12,Folha1!$AJ$12)</c15:sqref>
                        </c15:formulaRef>
                      </c:ext>
                    </c:extLst>
                    <c:numCache>
                      <c:formatCode>0.00%</c:formatCode>
                      <c:ptCount val="11"/>
                      <c:pt idx="0">
                        <c:v>0.74545454545454548</c:v>
                      </c:pt>
                      <c:pt idx="1">
                        <c:v>0.76923076923076927</c:v>
                      </c:pt>
                      <c:pt idx="2">
                        <c:v>0.84684684684684686</c:v>
                      </c:pt>
                      <c:pt idx="3">
                        <c:v>0.91338582677165359</c:v>
                      </c:pt>
                      <c:pt idx="4">
                        <c:v>0.8666666666666667</c:v>
                      </c:pt>
                      <c:pt idx="5">
                        <c:v>0.83018867924528306</c:v>
                      </c:pt>
                      <c:pt idx="6">
                        <c:v>0.84761904761904761</c:v>
                      </c:pt>
                      <c:pt idx="7">
                        <c:v>0.88461538461538458</c:v>
                      </c:pt>
                      <c:pt idx="8">
                        <c:v>0.84962406015037595</c:v>
                      </c:pt>
                      <c:pt idx="9">
                        <c:v>0.92622950819672134</c:v>
                      </c:pt>
                      <c:pt idx="10">
                        <c:v>0.86466165413533835</c:v>
                      </c:pt>
                    </c:numCache>
                  </c:numRef>
                </c:val>
                <c:smooth val="0"/>
                <c:extLst xmlns:c15="http://schemas.microsoft.com/office/drawing/2012/chart">
                  <c:ext xmlns:c16="http://schemas.microsoft.com/office/drawing/2014/chart" uri="{C3380CC4-5D6E-409C-BE32-E72D297353CC}">
                    <c16:uniqueId val="{00000009-3994-4E0B-8CE5-F2B760F3C8EA}"/>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Folha1!$C$13</c15:sqref>
                        </c15:formulaRef>
                      </c:ext>
                    </c:extLst>
                    <c:strCache>
                      <c:ptCount val="1"/>
                      <c:pt idx="0">
                        <c:v>8ºano</c:v>
                      </c:pt>
                    </c:strCache>
                  </c:strRef>
                </c:tx>
                <c:spPr>
                  <a:ln w="28575" cap="rnd">
                    <a:solidFill>
                      <a:schemeClr val="accent2">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(Folha1!$F$13,Folha1!$I$13,Folha1!$L$13,Folha1!$O$13,Folha1!$R$13,Folha1!$U$13,Folha1!$X$13,Folha1!$AA$13,Folha1!$AD$13,Folha1!$AG$13,Folha1!$AJ$13)</c15:sqref>
                        </c15:formulaRef>
                      </c:ext>
                    </c:extLst>
                    <c:numCache>
                      <c:formatCode>0.00%</c:formatCode>
                      <c:ptCount val="11"/>
                      <c:pt idx="0">
                        <c:v>0.77777777777777779</c:v>
                      </c:pt>
                      <c:pt idx="1">
                        <c:v>0.78494623655913975</c:v>
                      </c:pt>
                      <c:pt idx="2">
                        <c:v>0.93814432989690721</c:v>
                      </c:pt>
                      <c:pt idx="3">
                        <c:v>0.94186046511627908</c:v>
                      </c:pt>
                      <c:pt idx="4">
                        <c:v>0.92592592592592593</c:v>
                      </c:pt>
                      <c:pt idx="5">
                        <c:v>0.80582524271844658</c:v>
                      </c:pt>
                      <c:pt idx="6">
                        <c:v>0.89320388349514568</c:v>
                      </c:pt>
                      <c:pt idx="7">
                        <c:v>0.91752577319587625</c:v>
                      </c:pt>
                      <c:pt idx="8">
                        <c:v>0.91228070175438591</c:v>
                      </c:pt>
                      <c:pt idx="9">
                        <c:v>0.92800000000000005</c:v>
                      </c:pt>
                      <c:pt idx="10">
                        <c:v>0.87804878048780488</c:v>
                      </c:pt>
                    </c:numCache>
                  </c:numRef>
                </c:val>
                <c:smooth val="0"/>
                <c:extLst xmlns:c15="http://schemas.microsoft.com/office/drawing/2012/chart">
                  <c:ext xmlns:c16="http://schemas.microsoft.com/office/drawing/2014/chart" uri="{C3380CC4-5D6E-409C-BE32-E72D297353CC}">
                    <c16:uniqueId val="{0000000A-3994-4E0B-8CE5-F2B760F3C8EA}"/>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Folha1!$C$14</c15:sqref>
                        </c15:formulaRef>
                      </c:ext>
                    </c:extLst>
                    <c:strCache>
                      <c:ptCount val="1"/>
                      <c:pt idx="0">
                        <c:v>9ºano</c:v>
                      </c:pt>
                    </c:strCache>
                  </c:strRef>
                </c:tx>
                <c:spPr>
                  <a:ln w="28575" cap="rnd">
                    <a:solidFill>
                      <a:schemeClr val="accent3">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(Folha1!$F$14,Folha1!$I$14,Folha1!$L$14,Folha1!$O$14,Folha1!$R$14,Folha1!$U$14,Folha1!$X$14,Folha1!$AA$14,Folha1!$AD$14,Folha1!$AG$14,Folha1!$AJ$14)</c15:sqref>
                        </c15:formulaRef>
                      </c:ext>
                    </c:extLst>
                    <c:numCache>
                      <c:formatCode>0.00%</c:formatCode>
                      <c:ptCount val="11"/>
                      <c:pt idx="0">
                        <c:v>0.7289719626168224</c:v>
                      </c:pt>
                      <c:pt idx="1">
                        <c:v>0.72815533980582525</c:v>
                      </c:pt>
                      <c:pt idx="2">
                        <c:v>0.90588235294117647</c:v>
                      </c:pt>
                      <c:pt idx="3">
                        <c:v>0.92982456140350878</c:v>
                      </c:pt>
                      <c:pt idx="4">
                        <c:v>0.88888888888888884</c:v>
                      </c:pt>
                      <c:pt idx="5">
                        <c:v>0.90909090909090906</c:v>
                      </c:pt>
                      <c:pt idx="6">
                        <c:v>0.956989247311828</c:v>
                      </c:pt>
                      <c:pt idx="7">
                        <c:v>0.95</c:v>
                      </c:pt>
                      <c:pt idx="8">
                        <c:v>0.94623655913978499</c:v>
                      </c:pt>
                      <c:pt idx="9">
                        <c:v>0.93913043478260871</c:v>
                      </c:pt>
                      <c:pt idx="10">
                        <c:v>0.81395348837209303</c:v>
                      </c:pt>
                    </c:numCache>
                  </c:numRef>
                </c:val>
                <c:smooth val="0"/>
                <c:extLst xmlns:c15="http://schemas.microsoft.com/office/drawing/2012/chart">
                  <c:ext xmlns:c16="http://schemas.microsoft.com/office/drawing/2014/chart" uri="{C3380CC4-5D6E-409C-BE32-E72D297353CC}">
                    <c16:uniqueId val="{0000000B-3994-4E0B-8CE5-F2B760F3C8EA}"/>
                  </c:ext>
                </c:extLst>
              </c15:ser>
            </c15:filteredLineSeries>
          </c:ext>
        </c:extLst>
      </c:lineChart>
      <c:catAx>
        <c:axId val="180512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528"/>
        <c:crosses val="autoZero"/>
        <c:auto val="1"/>
        <c:lblAlgn val="ctr"/>
        <c:lblOffset val="100"/>
        <c:noMultiLvlLbl val="1"/>
      </c:catAx>
      <c:valAx>
        <c:axId val="1805124528"/>
        <c:scaling>
          <c:orientation val="minMax"/>
          <c:max val="1"/>
          <c:min val="0.8"/>
        </c:scaling>
        <c:delete val="0"/>
        <c:axPos val="l"/>
        <c:majorGridlines>
          <c:spPr>
            <a:ln w="9525" cap="flat" cmpd="sng" algn="ctr">
              <a:solidFill>
                <a:schemeClr val="bg2"/>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112"/>
        <c:crosses val="autoZero"/>
        <c:crossBetween val="between"/>
        <c:majorUnit val="5.000000000000001E-2"/>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Evolução</a:t>
            </a:r>
            <a:r>
              <a:rPr lang="en-GB" baseline="0"/>
              <a:t> dos Resultados do Agrupamento  vs. Nacionais no 2º Ciclo</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1"/>
          <c:order val="1"/>
          <c:tx>
            <c:strRef>
              <c:f>Folha1!$C$33</c:f>
              <c:strCache>
                <c:ptCount val="1"/>
                <c:pt idx="0">
                  <c:v>2ºCicloNAC</c:v>
                </c:pt>
              </c:strCache>
              <c:extLst xmlns:c15="http://schemas.microsoft.com/office/drawing/2012/chart"/>
            </c:strRef>
          </c:tx>
          <c:spPr>
            <a:ln w="25400" cap="rnd">
              <a:solidFill>
                <a:srgbClr val="FF0000"/>
              </a:solidFill>
              <a:prstDash val="sysDash"/>
              <a:round/>
            </a:ln>
            <a:effectLst/>
          </c:spPr>
          <c:marker>
            <c:symbol val="none"/>
          </c:marker>
          <c:cat>
            <c:strRef>
              <c:f>Folha1!$D$31:$O$31</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f>Folha1!$D$33:$N$33</c:f>
              <c:numCache>
                <c:formatCode>0.0%</c:formatCode>
                <c:ptCount val="11"/>
                <c:pt idx="0">
                  <c:v>0.875</c:v>
                </c:pt>
                <c:pt idx="1">
                  <c:v>0.88600000000000001</c:v>
                </c:pt>
                <c:pt idx="2">
                  <c:v>0.91400000000000003</c:v>
                </c:pt>
                <c:pt idx="3">
                  <c:v>0.93300000000000005</c:v>
                </c:pt>
                <c:pt idx="4">
                  <c:v>0.94199999999999995</c:v>
                </c:pt>
                <c:pt idx="5">
                  <c:v>0.94699999999999995</c:v>
                </c:pt>
                <c:pt idx="6">
                  <c:v>0.96199999999999997</c:v>
                </c:pt>
                <c:pt idx="7">
                  <c:v>0.97599999999999998</c:v>
                </c:pt>
                <c:pt idx="8">
                  <c:v>0.96699999999999997</c:v>
                </c:pt>
                <c:pt idx="9">
                  <c:v>0.96899999999999997</c:v>
                </c:pt>
                <c:pt idx="10">
                  <c:v>0.96399999999999997</c:v>
                </c:pt>
              </c:numCache>
              <c:extLst xmlns:c15="http://schemas.microsoft.com/office/drawing/2012/chart"/>
            </c:numRef>
          </c:val>
          <c:smooth val="0"/>
          <c:extLst>
            <c:ext xmlns:c16="http://schemas.microsoft.com/office/drawing/2014/chart" uri="{C3380CC4-5D6E-409C-BE32-E72D297353CC}">
              <c16:uniqueId val="{00000000-C4BF-4F60-9EDF-79EB657AF194}"/>
            </c:ext>
          </c:extLst>
        </c:ser>
        <c:ser>
          <c:idx val="4"/>
          <c:order val="4"/>
          <c:tx>
            <c:strRef>
              <c:f>Folha1!$C$36</c:f>
              <c:strCache>
                <c:ptCount val="1"/>
                <c:pt idx="0">
                  <c:v>2ºCicloAPVM</c:v>
                </c:pt>
              </c:strCache>
              <c:extLst xmlns:c15="http://schemas.microsoft.com/office/drawing/2012/chart"/>
            </c:strRef>
          </c:tx>
          <c:spPr>
            <a:ln w="28575" cap="rnd">
              <a:solidFill>
                <a:srgbClr val="0070C0"/>
              </a:solidFill>
              <a:round/>
            </a:ln>
            <a:effectLst/>
          </c:spPr>
          <c:marker>
            <c:symbol val="none"/>
          </c:marker>
          <c:cat>
            <c:strRef>
              <c:f>Folha1!$D$31:$O$31</c:f>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f>Folha1!$D$36:$O$36</c:f>
              <c:numCache>
                <c:formatCode>0.0%</c:formatCode>
                <c:ptCount val="12"/>
                <c:pt idx="0">
                  <c:v>0.88412017167381973</c:v>
                </c:pt>
                <c:pt idx="1">
                  <c:v>0.85660377358490569</c:v>
                </c:pt>
                <c:pt idx="2">
                  <c:v>0.92050209205020916</c:v>
                </c:pt>
                <c:pt idx="3">
                  <c:v>0.96995708154506433</c:v>
                </c:pt>
                <c:pt idx="4">
                  <c:v>0.90404040404040409</c:v>
                </c:pt>
                <c:pt idx="5">
                  <c:v>0.91326530612244894</c:v>
                </c:pt>
                <c:pt idx="6">
                  <c:v>0.96536796536796532</c:v>
                </c:pt>
                <c:pt idx="7">
                  <c:v>0.95454545454545459</c:v>
                </c:pt>
                <c:pt idx="8">
                  <c:v>0.97402597402597402</c:v>
                </c:pt>
                <c:pt idx="9">
                  <c:v>0.950207468879668</c:v>
                </c:pt>
                <c:pt idx="10">
                  <c:v>0.96511627906976749</c:v>
                </c:pt>
                <c:pt idx="11">
                  <c:v>0.93040293040293043</c:v>
                </c:pt>
              </c:numCache>
            </c:numRef>
          </c:val>
          <c:smooth val="0"/>
          <c:extLst>
            <c:ext xmlns:c16="http://schemas.microsoft.com/office/drawing/2014/chart" uri="{C3380CC4-5D6E-409C-BE32-E72D297353CC}">
              <c16:uniqueId val="{00000001-C4BF-4F60-9EDF-79EB657AF194}"/>
            </c:ext>
          </c:extLst>
        </c:ser>
        <c:dLbls>
          <c:showLegendKey val="0"/>
          <c:showVal val="0"/>
          <c:showCatName val="0"/>
          <c:showSerName val="0"/>
          <c:showPercent val="0"/>
          <c:showBubbleSize val="0"/>
        </c:dLbls>
        <c:smooth val="0"/>
        <c:axId val="309593583"/>
        <c:axId val="309594063"/>
        <c:extLst>
          <c:ext xmlns:c15="http://schemas.microsoft.com/office/drawing/2012/chart" uri="{02D57815-91ED-43cb-92C2-25804820EDAC}">
            <c15:filteredLineSeries>
              <c15:ser>
                <c:idx val="0"/>
                <c:order val="0"/>
                <c:tx>
                  <c:strRef>
                    <c:extLst>
                      <c:ext uri="{02D57815-91ED-43cb-92C2-25804820EDAC}">
                        <c15:formulaRef>
                          <c15:sqref>Folha1!$C$32</c15:sqref>
                        </c15:formulaRef>
                      </c:ext>
                    </c:extLst>
                    <c:strCache>
                      <c:ptCount val="1"/>
                      <c:pt idx="0">
                        <c:v>1ºCicloNAC</c:v>
                      </c:pt>
                    </c:strCache>
                  </c:strRef>
                </c:tx>
                <c:spPr>
                  <a:ln w="25400" cap="rnd">
                    <a:solidFill>
                      <a:srgbClr val="FF0000"/>
                    </a:solidFill>
                    <a:prstDash val="sysDash"/>
                    <a:round/>
                  </a:ln>
                  <a:effectLst/>
                </c:spPr>
                <c:marker>
                  <c:symbol val="none"/>
                </c:marker>
                <c:cat>
                  <c:strRef>
                    <c:extLst>
                      <c:ex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c:ext uri="{02D57815-91ED-43cb-92C2-25804820EDAC}">
                        <c15:formulaRef>
                          <c15:sqref>Folha1!$D$32:$N$32</c15:sqref>
                        </c15:formulaRef>
                      </c:ext>
                    </c:extLst>
                    <c:numCache>
                      <c:formatCode>0.0%</c:formatCode>
                      <c:ptCount val="11"/>
                      <c:pt idx="0">
                        <c:v>0.95099999999999996</c:v>
                      </c:pt>
                      <c:pt idx="1">
                        <c:v>0.95</c:v>
                      </c:pt>
                      <c:pt idx="2">
                        <c:v>0.95899999999999996</c:v>
                      </c:pt>
                      <c:pt idx="3">
                        <c:v>0.96299999999999997</c:v>
                      </c:pt>
                      <c:pt idx="4">
                        <c:v>0.97</c:v>
                      </c:pt>
                      <c:pt idx="5">
                        <c:v>0.97199999999999998</c:v>
                      </c:pt>
                      <c:pt idx="6">
                        <c:v>0.97899999999999998</c:v>
                      </c:pt>
                      <c:pt idx="7">
                        <c:v>0.98599999999999999</c:v>
                      </c:pt>
                      <c:pt idx="8">
                        <c:v>0.97899999999999998</c:v>
                      </c:pt>
                      <c:pt idx="9">
                        <c:v>0.98199999999999998</c:v>
                      </c:pt>
                      <c:pt idx="10">
                        <c:v>0.98099999999999998</c:v>
                      </c:pt>
                    </c:numCache>
                  </c:numRef>
                </c:val>
                <c:smooth val="0"/>
                <c:extLst>
                  <c:ext xmlns:c16="http://schemas.microsoft.com/office/drawing/2014/chart" uri="{C3380CC4-5D6E-409C-BE32-E72D297353CC}">
                    <c16:uniqueId val="{00000002-C4BF-4F60-9EDF-79EB657AF194}"/>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Folha1!$C$34</c15:sqref>
                        </c15:formulaRef>
                      </c:ext>
                    </c:extLst>
                    <c:strCache>
                      <c:ptCount val="1"/>
                      <c:pt idx="0">
                        <c:v>3ºCicloNAC</c:v>
                      </c:pt>
                    </c:strCache>
                  </c:strRef>
                </c:tx>
                <c:spPr>
                  <a:ln w="19050" cap="rnd">
                    <a:solidFill>
                      <a:srgbClr val="FF0000"/>
                    </a:solidFill>
                    <a:prstDash val="sysDash"/>
                    <a:round/>
                  </a:ln>
                  <a:effectLst/>
                </c:spPr>
                <c:marker>
                  <c:symbol val="none"/>
                </c:marker>
                <c:cat>
                  <c:strRef>
                    <c:extLst xmlns:c15="http://schemas.microsoft.com/office/drawing/2012/chart">
                      <c:ext xmlns:c15="http://schemas.microsoft.com/office/drawing/2012/char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Folha1!$D$34:$N$34</c15:sqref>
                        </c15:formulaRef>
                      </c:ext>
                    </c:extLst>
                    <c:numCache>
                      <c:formatCode>0.0%</c:formatCode>
                      <c:ptCount val="11"/>
                      <c:pt idx="0">
                        <c:v>0.84099999999999997</c:v>
                      </c:pt>
                      <c:pt idx="1">
                        <c:v>0.84899999999999998</c:v>
                      </c:pt>
                      <c:pt idx="2">
                        <c:v>0.877</c:v>
                      </c:pt>
                      <c:pt idx="3">
                        <c:v>0.9</c:v>
                      </c:pt>
                      <c:pt idx="4">
                        <c:v>0.91500000000000004</c:v>
                      </c:pt>
                      <c:pt idx="5">
                        <c:v>0.92200000000000004</c:v>
                      </c:pt>
                      <c:pt idx="6">
                        <c:v>0.94199999999999995</c:v>
                      </c:pt>
                      <c:pt idx="7">
                        <c:v>0.97</c:v>
                      </c:pt>
                      <c:pt idx="8">
                        <c:v>0.95699999999999996</c:v>
                      </c:pt>
                      <c:pt idx="9">
                        <c:v>0.95499999999999996</c:v>
                      </c:pt>
                      <c:pt idx="10">
                        <c:v>0.93799999999999994</c:v>
                      </c:pt>
                    </c:numCache>
                  </c:numRef>
                </c:val>
                <c:smooth val="0"/>
                <c:extLst xmlns:c15="http://schemas.microsoft.com/office/drawing/2012/chart">
                  <c:ext xmlns:c16="http://schemas.microsoft.com/office/drawing/2014/chart" uri="{C3380CC4-5D6E-409C-BE32-E72D297353CC}">
                    <c16:uniqueId val="{00000003-C4BF-4F60-9EDF-79EB657AF194}"/>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Folha1!$C$35</c15:sqref>
                        </c15:formulaRef>
                      </c:ext>
                    </c:extLst>
                    <c:strCache>
                      <c:ptCount val="1"/>
                      <c:pt idx="0">
                        <c:v>1ºCicloAPVM</c:v>
                      </c:pt>
                    </c:strCache>
                  </c:strRef>
                </c:tx>
                <c:spPr>
                  <a:ln w="28575" cap="rnd">
                    <a:solidFill>
                      <a:srgbClr val="002060"/>
                    </a:solidFill>
                    <a:round/>
                  </a:ln>
                  <a:effectLst/>
                </c:spPr>
                <c:marker>
                  <c:symbol val="circle"/>
                  <c:size val="5"/>
                  <c:spPr>
                    <a:solidFill>
                      <a:schemeClr val="accent4"/>
                    </a:solidFill>
                    <a:ln w="9525">
                      <a:solidFill>
                        <a:schemeClr val="accent4"/>
                      </a:solidFill>
                    </a:ln>
                    <a:effectLst/>
                  </c:spPr>
                </c:marker>
                <c:cat>
                  <c:strRef>
                    <c:extLst xmlns:c15="http://schemas.microsoft.com/office/drawing/2012/chart">
                      <c:ext xmlns:c15="http://schemas.microsoft.com/office/drawing/2012/char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Folha1!$D$35:$N$35</c15:sqref>
                        </c15:formulaRef>
                      </c:ext>
                    </c:extLst>
                    <c:numCache>
                      <c:formatCode>0.0%</c:formatCode>
                      <c:ptCount val="11"/>
                      <c:pt idx="0">
                        <c:v>0.94852941176470584</c:v>
                      </c:pt>
                      <c:pt idx="1">
                        <c:v>0.95588235294117652</c:v>
                      </c:pt>
                      <c:pt idx="2">
                        <c:v>0.97039897039897038</c:v>
                      </c:pt>
                      <c:pt idx="3">
                        <c:v>0.95605858854860182</c:v>
                      </c:pt>
                      <c:pt idx="4">
                        <c:v>0.98684210526315785</c:v>
                      </c:pt>
                      <c:pt idx="5">
                        <c:v>0.98587933247753534</c:v>
                      </c:pt>
                      <c:pt idx="6">
                        <c:v>0.96332518337408313</c:v>
                      </c:pt>
                      <c:pt idx="7">
                        <c:v>0.98559423769507803</c:v>
                      </c:pt>
                      <c:pt idx="8">
                        <c:v>0.98360655737704916</c:v>
                      </c:pt>
                      <c:pt idx="9">
                        <c:v>0.99</c:v>
                      </c:pt>
                      <c:pt idx="10">
                        <c:v>0.99378881987577639</c:v>
                      </c:pt>
                    </c:numCache>
                  </c:numRef>
                </c:val>
                <c:smooth val="0"/>
                <c:extLst xmlns:c15="http://schemas.microsoft.com/office/drawing/2012/chart">
                  <c:ext xmlns:c16="http://schemas.microsoft.com/office/drawing/2014/chart" uri="{C3380CC4-5D6E-409C-BE32-E72D297353CC}">
                    <c16:uniqueId val="{00000004-C4BF-4F60-9EDF-79EB657AF194}"/>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Folha1!$C$37</c15:sqref>
                        </c15:formulaRef>
                      </c:ext>
                    </c:extLst>
                    <c:strCache>
                      <c:ptCount val="1"/>
                      <c:pt idx="0">
                        <c:v>3ºCicloAPVM</c:v>
                      </c:pt>
                    </c:strCache>
                  </c:strRef>
                </c:tx>
                <c:spPr>
                  <a:ln w="28575" cap="rnd">
                    <a:solidFill>
                      <a:srgbClr val="FF0000"/>
                    </a:solidFill>
                    <a:round/>
                  </a:ln>
                  <a:effectLst/>
                </c:spPr>
                <c:marker>
                  <c:symbol val="none"/>
                </c:marker>
                <c:cat>
                  <c:strRef>
                    <c:extLst xmlns:c15="http://schemas.microsoft.com/office/drawing/2012/chart">
                      <c:ext xmlns:c15="http://schemas.microsoft.com/office/drawing/2012/chart" uri="{02D57815-91ED-43cb-92C2-25804820EDAC}">
                        <c15:formulaRef>
                          <c15:sqref>Folha1!$D$31:$O$31</c15:sqref>
                        </c15:formulaRef>
                      </c:ext>
                    </c:extLst>
                    <c:strCache>
                      <c:ptCount val="12"/>
                      <c:pt idx="0">
                        <c:v>12/13</c:v>
                      </c:pt>
                      <c:pt idx="1">
                        <c:v>13/14</c:v>
                      </c:pt>
                      <c:pt idx="2">
                        <c:v>14/15</c:v>
                      </c:pt>
                      <c:pt idx="3">
                        <c:v>15/16</c:v>
                      </c:pt>
                      <c:pt idx="4">
                        <c:v>16/17</c:v>
                      </c:pt>
                      <c:pt idx="5">
                        <c:v>17/18</c:v>
                      </c:pt>
                      <c:pt idx="6">
                        <c:v>18/19</c:v>
                      </c:pt>
                      <c:pt idx="7">
                        <c:v>19/20</c:v>
                      </c:pt>
                      <c:pt idx="8">
                        <c:v>20/21</c:v>
                      </c:pt>
                      <c:pt idx="9">
                        <c:v>21/22</c:v>
                      </c:pt>
                      <c:pt idx="10">
                        <c:v>22/23</c:v>
                      </c:pt>
                      <c:pt idx="11">
                        <c:v>23/24</c:v>
                      </c:pt>
                    </c:strCache>
                  </c:strRef>
                </c:cat>
                <c:val>
                  <c:numRef>
                    <c:extLst xmlns:c15="http://schemas.microsoft.com/office/drawing/2012/chart">
                      <c:ext xmlns:c15="http://schemas.microsoft.com/office/drawing/2012/chart" uri="{02D57815-91ED-43cb-92C2-25804820EDAC}">
                        <c15:formulaRef>
                          <c15:sqref>Folha1!$D$37:$N$37</c15:sqref>
                        </c15:formulaRef>
                      </c:ext>
                    </c:extLst>
                    <c:numCache>
                      <c:formatCode>0.0%</c:formatCode>
                      <c:ptCount val="11"/>
                      <c:pt idx="0">
                        <c:v>0.749185667752443</c:v>
                      </c:pt>
                      <c:pt idx="1">
                        <c:v>0.76038338658146964</c:v>
                      </c:pt>
                      <c:pt idx="2">
                        <c:v>0.89419795221843001</c:v>
                      </c:pt>
                      <c:pt idx="3">
                        <c:v>0.92660550458715596</c:v>
                      </c:pt>
                      <c:pt idx="4">
                        <c:v>0.89296636085626913</c:v>
                      </c:pt>
                      <c:pt idx="5">
                        <c:v>0.84740259740259738</c:v>
                      </c:pt>
                      <c:pt idx="6">
                        <c:v>0.89700996677740863</c:v>
                      </c:pt>
                      <c:pt idx="7">
                        <c:v>0.91437308868501532</c:v>
                      </c:pt>
                      <c:pt idx="8">
                        <c:v>0.8970588235294118</c:v>
                      </c:pt>
                      <c:pt idx="9">
                        <c:v>0.93093922651933703</c:v>
                      </c:pt>
                      <c:pt idx="10">
                        <c:v>0.8519480519480519</c:v>
                      </c:pt>
                    </c:numCache>
                  </c:numRef>
                </c:val>
                <c:smooth val="0"/>
                <c:extLst xmlns:c15="http://schemas.microsoft.com/office/drawing/2012/chart">
                  <c:ext xmlns:c16="http://schemas.microsoft.com/office/drawing/2014/chart" uri="{C3380CC4-5D6E-409C-BE32-E72D297353CC}">
                    <c16:uniqueId val="{00000005-C4BF-4F60-9EDF-79EB657AF194}"/>
                  </c:ext>
                </c:extLst>
              </c15:ser>
            </c15:filteredLineSeries>
          </c:ext>
        </c:extLst>
      </c:lineChart>
      <c:catAx>
        <c:axId val="309593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4063"/>
        <c:crosses val="autoZero"/>
        <c:auto val="1"/>
        <c:lblAlgn val="ctr"/>
        <c:lblOffset val="100"/>
        <c:noMultiLvlLbl val="0"/>
      </c:catAx>
      <c:valAx>
        <c:axId val="309594063"/>
        <c:scaling>
          <c:orientation val="minMax"/>
          <c:max val="1"/>
          <c:min val="0.85000000000000009"/>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3583"/>
        <c:crosses val="autoZero"/>
        <c:crossBetween val="between"/>
        <c:majorUnit val="5.000000000000001E-2"/>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pt-PT"/>
              <a:t>Clique para editar o estilo de título do Modelo Global</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a:t>Clique para editar o estilo de subtítulo do Modelo Global</a:t>
            </a:r>
            <a:endParaRPr lang="en-US" dirty="0"/>
          </a:p>
        </p:txBody>
      </p:sp>
      <p:sp>
        <p:nvSpPr>
          <p:cNvPr id="7" name="Date Placeholder 6"/>
          <p:cNvSpPr>
            <a:spLocks noGrp="1"/>
          </p:cNvSpPr>
          <p:nvPr>
            <p:ph type="dt" sz="half" idx="10"/>
          </p:nvPr>
        </p:nvSpPr>
        <p:spPr/>
        <p:txBody>
          <a:bodyPr/>
          <a:lstStyle/>
          <a:p>
            <a:fld id="{657DA0A3-A946-465B-93D0-2D345B498F17}" type="datetimeFigureOut">
              <a:rPr lang="en-GB" smtClean="0"/>
              <a:t>22/07/2024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3193523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grafia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pt-PT"/>
              <a:t>Clique para editar o estilo de título do Modelo Global</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a:t>Clique no ícone para adicionar uma imagem</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640912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pt-PT"/>
              <a:t>Clique para editar o estilo de título do Modelo Global</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562240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pt-PT"/>
              <a:t>Clique para editar o estilo de título do Modelo Global</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637332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pt-PT"/>
              <a:t>Clique para editar o estilo de título do Modelo Global</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8906335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pt-PT"/>
              <a:t>Clique para editar o estilo de título do Modelo Global</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pt-PT"/>
              <a:t>Clique para editar os estilos do texto de Modelo Global</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pt-PT"/>
              <a:t>Clique para editar os estilos do texto de Modelo Global</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3" name="Date Placeholder 2"/>
          <p:cNvSpPr>
            <a:spLocks noGrp="1"/>
          </p:cNvSpPr>
          <p:nvPr>
            <p:ph type="dt" sz="half" idx="10"/>
          </p:nvPr>
        </p:nvSpPr>
        <p:spPr/>
        <p:txBody>
          <a:bodyPr/>
          <a:lstStyle/>
          <a:p>
            <a:fld id="{657DA0A3-A946-465B-93D0-2D345B498F17}"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984115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na de 3 Imagens">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pt-PT"/>
              <a:t>Clique para editar o estilo de título do Modelo Global</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PT"/>
              <a:t>Clique no ícone para adicionar uma imagem</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PT"/>
              <a:t>Clique no ícone para adicionar uma imagem</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PT"/>
              <a:t>Clique no ícone para adicionar uma imagem</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3" name="Date Placeholder 2"/>
          <p:cNvSpPr>
            <a:spLocks noGrp="1"/>
          </p:cNvSpPr>
          <p:nvPr>
            <p:ph type="dt" sz="half" idx="10"/>
          </p:nvPr>
        </p:nvSpPr>
        <p:spPr/>
        <p:txBody>
          <a:bodyPr/>
          <a:lstStyle/>
          <a:p>
            <a:fld id="{657DA0A3-A946-465B-93D0-2D345B498F17}"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4036907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657DA0A3-A946-465B-93D0-2D345B498F17}" type="datetimeFigureOut">
              <a:rPr lang="en-GB" smtClean="0"/>
              <a:t>22/07/2024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516767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657DA0A3-A946-465B-93D0-2D345B498F17}" type="datetimeFigureOut">
              <a:rPr lang="en-GB" smtClean="0"/>
              <a:t>22/07/2024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392504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pt-PT"/>
              <a:t>Clique para editar o estilo de título do Modelo Global</a:t>
            </a:r>
            <a:endParaRPr lang="en-US" dirty="0"/>
          </a:p>
        </p:txBody>
      </p:sp>
      <p:sp>
        <p:nvSpPr>
          <p:cNvPr id="3" name="Content Placeholder 2"/>
          <p:cNvSpPr>
            <a:spLocks noGrp="1"/>
          </p:cNvSpPr>
          <p:nvPr>
            <p:ph idx="1"/>
          </p:nvPr>
        </p:nvSpPr>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657DA0A3-A946-465B-93D0-2D345B498F17}" type="datetimeFigureOut">
              <a:rPr lang="en-GB" smtClean="0"/>
              <a:t>22/07/2024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599456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pt-PT"/>
              <a:t>Clique para editar o estilo de título do Modelo Global</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a:t>Clique para editar o estilo de subtítulo do Modelo Global</a:t>
            </a:r>
            <a:endParaRPr lang="en-US" dirty="0"/>
          </a:p>
        </p:txBody>
      </p:sp>
      <p:sp>
        <p:nvSpPr>
          <p:cNvPr id="4" name="Date Placeholder 3"/>
          <p:cNvSpPr>
            <a:spLocks noGrp="1"/>
          </p:cNvSpPr>
          <p:nvPr>
            <p:ph type="dt" sz="half" idx="10"/>
          </p:nvPr>
        </p:nvSpPr>
        <p:spPr/>
        <p:txBody>
          <a:bodyPr/>
          <a:lstStyle/>
          <a:p>
            <a:fld id="{657DA0A3-A946-465B-93D0-2D345B498F17}" type="datetimeFigureOut">
              <a:rPr lang="en-GB" smtClean="0"/>
              <a:t>22/07/2024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19531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Date Placeholder 4"/>
          <p:cNvSpPr>
            <a:spLocks noGrp="1"/>
          </p:cNvSpPr>
          <p:nvPr>
            <p:ph type="dt" sz="half" idx="10"/>
          </p:nvPr>
        </p:nvSpPr>
        <p:spPr/>
        <p:txBody>
          <a:bodyPr/>
          <a:lstStyle/>
          <a:p>
            <a:fld id="{657DA0A3-A946-465B-93D0-2D345B498F17}"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30357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4" name="Content Placeholder 3"/>
          <p:cNvSpPr>
            <a:spLocks noGrp="1"/>
          </p:cNvSpPr>
          <p:nvPr>
            <p:ph sz="half" idx="2"/>
          </p:nvPr>
        </p:nvSpPr>
        <p:spPr>
          <a:xfrm>
            <a:off x="1120000" y="2505075"/>
            <a:ext cx="5025216"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pt-PT"/>
              <a:t>Clique para editar os estilos do texto de Modelo Global</a:t>
            </a:r>
          </a:p>
        </p:txBody>
      </p:sp>
      <p:sp>
        <p:nvSpPr>
          <p:cNvPr id="6" name="Content Placeholder 5"/>
          <p:cNvSpPr>
            <a:spLocks noGrp="1"/>
          </p:cNvSpPr>
          <p:nvPr>
            <p:ph sz="quarter" idx="4"/>
          </p:nvPr>
        </p:nvSpPr>
        <p:spPr>
          <a:xfrm>
            <a:off x="6319840" y="2505075"/>
            <a:ext cx="5035548"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7" name="Date Placeholder 6"/>
          <p:cNvSpPr>
            <a:spLocks noGrp="1"/>
          </p:cNvSpPr>
          <p:nvPr>
            <p:ph type="dt" sz="half" idx="10"/>
          </p:nvPr>
        </p:nvSpPr>
        <p:spPr/>
        <p:txBody>
          <a:bodyPr/>
          <a:lstStyle/>
          <a:p>
            <a:fld id="{657DA0A3-A946-465B-93D0-2D345B498F17}" type="datetimeFigureOut">
              <a:rPr lang="en-GB" smtClean="0"/>
              <a:t>22/07/2024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3288881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Date Placeholder 2"/>
          <p:cNvSpPr>
            <a:spLocks noGrp="1"/>
          </p:cNvSpPr>
          <p:nvPr>
            <p:ph type="dt" sz="half" idx="10"/>
          </p:nvPr>
        </p:nvSpPr>
        <p:spPr/>
        <p:txBody>
          <a:bodyPr/>
          <a:lstStyle/>
          <a:p>
            <a:fld id="{657DA0A3-A946-465B-93D0-2D345B498F17}" type="datetimeFigureOut">
              <a:rPr lang="en-GB" smtClean="0"/>
              <a:t>22/07/2024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3369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7DA0A3-A946-465B-93D0-2D345B498F17}" type="datetimeFigureOut">
              <a:rPr lang="en-GB" smtClean="0"/>
              <a:t>22/07/2024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341343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773088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a:t>Clique no ícone para adicionar uma imagem</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843715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57DA0A3-A946-465B-93D0-2D345B498F17}" type="datetimeFigureOut">
              <a:rPr lang="en-GB" smtClean="0"/>
              <a:t>22/07/2024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2B5F4272-AA93-422F-A3D8-D4409113FC78}" type="slidenum">
              <a:rPr lang="en-GB" smtClean="0"/>
              <a:t>‹nº›</a:t>
            </a:fld>
            <a:endParaRPr lang="en-GB"/>
          </a:p>
        </p:txBody>
      </p:sp>
    </p:spTree>
    <p:extLst>
      <p:ext uri="{BB962C8B-B14F-4D97-AF65-F5344CB8AC3E}">
        <p14:creationId xmlns:p14="http://schemas.microsoft.com/office/powerpoint/2010/main" val="246226879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 Id="rId5" Type="http://schemas.openxmlformats.org/officeDocument/2006/relationships/chart" Target="../charts/chart18.xml"/><Relationship Id="rId4" Type="http://schemas.openxmlformats.org/officeDocument/2006/relationships/chart" Target="../charts/chart17.xml"/></Relationships>
</file>

<file path=ppt/slides/_rels/slide11.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E9DCD7-B178-3EF9-51BC-C17BF1ECFBAF}"/>
              </a:ext>
            </a:extLst>
          </p:cNvPr>
          <p:cNvSpPr>
            <a:spLocks noGrp="1"/>
          </p:cNvSpPr>
          <p:nvPr>
            <p:ph type="ctrTitle"/>
          </p:nvPr>
        </p:nvSpPr>
        <p:spPr>
          <a:xfrm>
            <a:off x="1704474" y="3092428"/>
            <a:ext cx="9144000" cy="1641490"/>
          </a:xfrm>
        </p:spPr>
        <p:txBody>
          <a:bodyPr>
            <a:noAutofit/>
          </a:bodyPr>
          <a:lstStyle/>
          <a:p>
            <a:pPr algn="ctr"/>
            <a:r>
              <a:rPr lang="pt-PT" sz="6600" dirty="0">
                <a:latin typeface="Arial Narrow" panose="020B0606020202030204" pitchFamily="34" charset="0"/>
                <a:cs typeface="Arial" panose="020B0604020202020204" pitchFamily="34" charset="0"/>
              </a:rPr>
              <a:t>Análise dos Resultados Escolares</a:t>
            </a:r>
            <a:br>
              <a:rPr lang="pt-PT" sz="6600" dirty="0">
                <a:latin typeface="Arial Narrow" panose="020B0606020202030204" pitchFamily="34" charset="0"/>
                <a:cs typeface="Arial" panose="020B0604020202020204" pitchFamily="34" charset="0"/>
              </a:rPr>
            </a:br>
            <a:r>
              <a:rPr lang="pt-PT" sz="6600" dirty="0">
                <a:latin typeface="Arial Narrow" panose="020B0606020202030204" pitchFamily="34" charset="0"/>
                <a:cs typeface="Arial" panose="020B0604020202020204" pitchFamily="34" charset="0"/>
              </a:rPr>
              <a:t>2023/2024</a:t>
            </a:r>
            <a:endParaRPr lang="en-GB" sz="6600" dirty="0">
              <a:latin typeface="Arial Narrow" panose="020B0606020202030204" pitchFamily="34" charset="0"/>
              <a:cs typeface="Arial" panose="020B0604020202020204" pitchFamily="34" charset="0"/>
            </a:endParaRPr>
          </a:p>
        </p:txBody>
      </p:sp>
      <p:pic>
        <p:nvPicPr>
          <p:cNvPr id="5" name="Imagem 4">
            <a:extLst>
              <a:ext uri="{FF2B5EF4-FFF2-40B4-BE49-F238E27FC236}">
                <a16:creationId xmlns:a16="http://schemas.microsoft.com/office/drawing/2014/main" id="{55EED070-14FF-5FE5-06AD-EDCE1811F2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33329" y="1621029"/>
            <a:ext cx="4325342" cy="1017123"/>
          </a:xfrm>
          <a:prstGeom prst="rect">
            <a:avLst/>
          </a:prstGeom>
        </p:spPr>
      </p:pic>
    </p:spTree>
    <p:extLst>
      <p:ext uri="{BB962C8B-B14F-4D97-AF65-F5344CB8AC3E}">
        <p14:creationId xmlns:p14="http://schemas.microsoft.com/office/powerpoint/2010/main" val="2685397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277769" y="286002"/>
            <a:ext cx="6314759" cy="908617"/>
          </a:xfrm>
        </p:spPr>
        <p:txBody>
          <a:bodyPr>
            <a:normAutofit fontScale="90000"/>
          </a:bodyPr>
          <a:lstStyle/>
          <a:p>
            <a:r>
              <a:rPr lang="pt-PT" sz="3200" dirty="0"/>
              <a:t>Resultados das Provas Finais do 9ºano</a:t>
            </a:r>
            <a:endParaRPr lang="en-GB" sz="3200"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425250" y="1217274"/>
            <a:ext cx="5670749" cy="4800068"/>
          </a:xfrm>
        </p:spPr>
        <p:txBody>
          <a:bodyPr>
            <a:normAutofit lnSpcReduction="10000"/>
          </a:bodyPr>
          <a:lstStyle/>
          <a:p>
            <a:r>
              <a:rPr lang="pt-PT" sz="1800" dirty="0"/>
              <a:t>A média dos resultados das provas de </a:t>
            </a:r>
            <a:r>
              <a:rPr lang="pt-PT" sz="1800" b="1" dirty="0"/>
              <a:t>Português</a:t>
            </a:r>
            <a:r>
              <a:rPr lang="pt-PT" sz="1800" dirty="0"/>
              <a:t> do agrupamento (55%) esteve aproximadamente em linha com os resultados nacionais (59%);</a:t>
            </a:r>
          </a:p>
          <a:p>
            <a:r>
              <a:rPr lang="pt-PT" sz="1800" dirty="0"/>
              <a:t>Na VM, a média foi de 55% e em GC de 54%;</a:t>
            </a:r>
          </a:p>
          <a:p>
            <a:r>
              <a:rPr lang="pt-PT" sz="1800" dirty="0"/>
              <a:t>A % de sucesso do agrupamento é de 67% (a Nacional é de 76%), sendo que a VM apresenta um sucesso de 73% e a Gaspar Campello de apenas 58% (com 12 alunos a obterem classificações entre 40 - 49%);</a:t>
            </a:r>
          </a:p>
          <a:p>
            <a:endParaRPr lang="pt-PT" sz="1800" dirty="0"/>
          </a:p>
          <a:p>
            <a:r>
              <a:rPr lang="pt-PT" sz="1800" dirty="0"/>
              <a:t>A média dos resultados das provas de </a:t>
            </a:r>
            <a:r>
              <a:rPr lang="pt-PT" sz="1800" b="1" dirty="0"/>
              <a:t>Matemática</a:t>
            </a:r>
            <a:r>
              <a:rPr lang="pt-PT" sz="1800" dirty="0"/>
              <a:t> foi de 40%, muito longe da média nacional de 51%;</a:t>
            </a:r>
          </a:p>
          <a:p>
            <a:r>
              <a:rPr lang="pt-PT" sz="1800" dirty="0"/>
              <a:t>A % de sucesso na escola Gaspar Campello (47%) foi próxima da nacional (50%) em contraste com o sucesso na VM que foi significativamente inferior (25%);</a:t>
            </a:r>
          </a:p>
          <a:p>
            <a:r>
              <a:rPr lang="pt-PT" sz="1800" dirty="0"/>
              <a:t>A média de classificações também reflete a diferença entre as duas escolas, com 47% na GC e 36% na VM.</a:t>
            </a:r>
          </a:p>
          <a:p>
            <a:endParaRPr lang="en-GB" sz="1800" dirty="0"/>
          </a:p>
        </p:txBody>
      </p:sp>
      <p:graphicFrame>
        <p:nvGraphicFramePr>
          <p:cNvPr id="9" name="Gráfico 8">
            <a:extLst>
              <a:ext uri="{FF2B5EF4-FFF2-40B4-BE49-F238E27FC236}">
                <a16:creationId xmlns:a16="http://schemas.microsoft.com/office/drawing/2014/main" id="{64812C00-53C7-2239-E0B6-3563F305AF62}"/>
              </a:ext>
            </a:extLst>
          </p:cNvPr>
          <p:cNvGraphicFramePr>
            <a:graphicFrameLocks/>
          </p:cNvGraphicFramePr>
          <p:nvPr>
            <p:extLst>
              <p:ext uri="{D42A27DB-BD31-4B8C-83A1-F6EECF244321}">
                <p14:modId xmlns:p14="http://schemas.microsoft.com/office/powerpoint/2010/main" val="4234663115"/>
              </p:ext>
            </p:extLst>
          </p:nvPr>
        </p:nvGraphicFramePr>
        <p:xfrm>
          <a:off x="7334192" y="3528738"/>
          <a:ext cx="2202007" cy="26739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Gráfico 9">
            <a:extLst>
              <a:ext uri="{FF2B5EF4-FFF2-40B4-BE49-F238E27FC236}">
                <a16:creationId xmlns:a16="http://schemas.microsoft.com/office/drawing/2014/main" id="{D83BBFB2-AE29-E4E4-9DDC-C26C8CCEB13B}"/>
              </a:ext>
            </a:extLst>
          </p:cNvPr>
          <p:cNvGraphicFramePr>
            <a:graphicFrameLocks/>
          </p:cNvGraphicFramePr>
          <p:nvPr>
            <p:extLst>
              <p:ext uri="{D42A27DB-BD31-4B8C-83A1-F6EECF244321}">
                <p14:modId xmlns:p14="http://schemas.microsoft.com/office/powerpoint/2010/main" val="3060585566"/>
              </p:ext>
            </p:extLst>
          </p:nvPr>
        </p:nvGraphicFramePr>
        <p:xfrm>
          <a:off x="9418871" y="3528738"/>
          <a:ext cx="2200275" cy="26765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Gráfico 10">
            <a:extLst>
              <a:ext uri="{FF2B5EF4-FFF2-40B4-BE49-F238E27FC236}">
                <a16:creationId xmlns:a16="http://schemas.microsoft.com/office/drawing/2014/main" id="{4A529E4B-5B06-333C-5A0E-3F4F3015B11C}"/>
              </a:ext>
            </a:extLst>
          </p:cNvPr>
          <p:cNvGraphicFramePr>
            <a:graphicFrameLocks/>
          </p:cNvGraphicFramePr>
          <p:nvPr>
            <p:extLst>
              <p:ext uri="{D42A27DB-BD31-4B8C-83A1-F6EECF244321}">
                <p14:modId xmlns:p14="http://schemas.microsoft.com/office/powerpoint/2010/main" val="83070847"/>
              </p:ext>
            </p:extLst>
          </p:nvPr>
        </p:nvGraphicFramePr>
        <p:xfrm>
          <a:off x="7334192" y="435077"/>
          <a:ext cx="2213263"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Gráfico 11">
            <a:extLst>
              <a:ext uri="{FF2B5EF4-FFF2-40B4-BE49-F238E27FC236}">
                <a16:creationId xmlns:a16="http://schemas.microsoft.com/office/drawing/2014/main" id="{9433BDBB-0404-D07C-BD48-6E54D49402D2}"/>
              </a:ext>
            </a:extLst>
          </p:cNvPr>
          <p:cNvGraphicFramePr>
            <a:graphicFrameLocks/>
          </p:cNvGraphicFramePr>
          <p:nvPr>
            <p:extLst>
              <p:ext uri="{D42A27DB-BD31-4B8C-83A1-F6EECF244321}">
                <p14:modId xmlns:p14="http://schemas.microsoft.com/office/powerpoint/2010/main" val="448341131"/>
              </p:ext>
            </p:extLst>
          </p:nvPr>
        </p:nvGraphicFramePr>
        <p:xfrm>
          <a:off x="9536199" y="432480"/>
          <a:ext cx="2204605" cy="273887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58912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277769" y="286002"/>
            <a:ext cx="6314759" cy="908617"/>
          </a:xfrm>
        </p:spPr>
        <p:txBody>
          <a:bodyPr>
            <a:normAutofit fontScale="90000"/>
          </a:bodyPr>
          <a:lstStyle/>
          <a:p>
            <a:r>
              <a:rPr lang="pt-PT" sz="3200" dirty="0"/>
              <a:t>Resultados das Provas Finais do 9ºano</a:t>
            </a:r>
            <a:endParaRPr lang="en-GB" sz="3200"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425250" y="1217274"/>
            <a:ext cx="5670749" cy="2587809"/>
          </a:xfrm>
        </p:spPr>
        <p:txBody>
          <a:bodyPr>
            <a:normAutofit/>
          </a:bodyPr>
          <a:lstStyle/>
          <a:p>
            <a:r>
              <a:rPr lang="pt-PT" sz="1800" dirty="0"/>
              <a:t>A distribuição das classificações em intervalos de 10% (da prova de Matemática na VM) mostra um  grupo significativo de alunos que se encontra muito longe do sucesso (44% dos alunos têm classificação inferior a 30%);</a:t>
            </a:r>
          </a:p>
          <a:p>
            <a:r>
              <a:rPr lang="pt-PT" sz="1800" dirty="0"/>
              <a:t>Apesar de algumas classificações finais terem descido com os resultados das provas de exame, nenhum aluno ficou retido em consequência dos resultados das provas finais, nem de POR nem de MAT.</a:t>
            </a:r>
          </a:p>
        </p:txBody>
      </p:sp>
      <p:sp>
        <p:nvSpPr>
          <p:cNvPr id="5" name="CaixaDeTexto 4">
            <a:extLst>
              <a:ext uri="{FF2B5EF4-FFF2-40B4-BE49-F238E27FC236}">
                <a16:creationId xmlns:a16="http://schemas.microsoft.com/office/drawing/2014/main" id="{D6399C5E-F23D-A491-AC6E-1699AA1523D2}"/>
              </a:ext>
            </a:extLst>
          </p:cNvPr>
          <p:cNvSpPr txBox="1"/>
          <p:nvPr/>
        </p:nvSpPr>
        <p:spPr>
          <a:xfrm>
            <a:off x="9849462" y="6276406"/>
            <a:ext cx="2155716" cy="369332"/>
          </a:xfrm>
          <a:prstGeom prst="rect">
            <a:avLst/>
          </a:prstGeom>
          <a:noFill/>
        </p:spPr>
        <p:txBody>
          <a:bodyPr wrap="square" rtlCol="0">
            <a:spAutoFit/>
          </a:bodyPr>
          <a:lstStyle/>
          <a:p>
            <a:r>
              <a:rPr lang="pt-PT" dirty="0"/>
              <a:t>Rui Ruas 22/07/2024</a:t>
            </a:r>
            <a:endParaRPr lang="en-GB" dirty="0"/>
          </a:p>
        </p:txBody>
      </p:sp>
      <p:graphicFrame>
        <p:nvGraphicFramePr>
          <p:cNvPr id="4" name="Gráfico 3">
            <a:extLst>
              <a:ext uri="{FF2B5EF4-FFF2-40B4-BE49-F238E27FC236}">
                <a16:creationId xmlns:a16="http://schemas.microsoft.com/office/drawing/2014/main" id="{64AA5BA7-5C8B-7827-391F-89EFBA0F4D87}"/>
              </a:ext>
            </a:extLst>
          </p:cNvPr>
          <p:cNvGraphicFramePr>
            <a:graphicFrameLocks/>
          </p:cNvGraphicFramePr>
          <p:nvPr>
            <p:extLst>
              <p:ext uri="{D42A27DB-BD31-4B8C-83A1-F6EECF244321}">
                <p14:modId xmlns:p14="http://schemas.microsoft.com/office/powerpoint/2010/main" val="2318943677"/>
              </p:ext>
            </p:extLst>
          </p:nvPr>
        </p:nvGraphicFramePr>
        <p:xfrm>
          <a:off x="6405716" y="846440"/>
          <a:ext cx="5508515" cy="2958643"/>
        </p:xfrm>
        <a:graphic>
          <a:graphicData uri="http://schemas.openxmlformats.org/drawingml/2006/chart">
            <c:chart xmlns:c="http://schemas.openxmlformats.org/drawingml/2006/chart" xmlns:r="http://schemas.openxmlformats.org/officeDocument/2006/relationships" r:id="rId2"/>
          </a:graphicData>
        </a:graphic>
      </p:graphicFrame>
      <p:sp>
        <p:nvSpPr>
          <p:cNvPr id="6" name="Marcador de Posição de Conteúdo 2">
            <a:extLst>
              <a:ext uri="{FF2B5EF4-FFF2-40B4-BE49-F238E27FC236}">
                <a16:creationId xmlns:a16="http://schemas.microsoft.com/office/drawing/2014/main" id="{809F12DD-1471-6030-ABFE-7586895A4433}"/>
              </a:ext>
            </a:extLst>
          </p:cNvPr>
          <p:cNvSpPr txBox="1">
            <a:spLocks/>
          </p:cNvSpPr>
          <p:nvPr/>
        </p:nvSpPr>
        <p:spPr>
          <a:xfrm>
            <a:off x="1096299" y="4866313"/>
            <a:ext cx="10658168" cy="139596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pt-PT" sz="1800" dirty="0"/>
              <a:t>Para reflexão:</a:t>
            </a:r>
          </a:p>
          <a:p>
            <a:pPr lvl="1"/>
            <a:r>
              <a:rPr lang="pt-PT" sz="1400" dirty="0"/>
              <a:t>O crescimento significativo do número de alunos estrangeiros que não falam português, com especial incidência em certas escolas/ciclos;</a:t>
            </a:r>
          </a:p>
          <a:p>
            <a:pPr lvl="1"/>
            <a:r>
              <a:rPr lang="pt-PT" sz="1400" dirty="0"/>
              <a:t>A diminuição significativa da % de sucesso na Escola Vítor Melícias, a afastar-se da média nacional pelo segundo ano consecutivo;</a:t>
            </a:r>
          </a:p>
          <a:p>
            <a:pPr lvl="1"/>
            <a:r>
              <a:rPr lang="pt-PT" sz="1400" dirty="0"/>
              <a:t>Os resultados de frequência e das provas finais de Matemática na Escola Vítor Melícias, com um número muito elevado de alunos que parecem já ter desistido da disciplina.</a:t>
            </a:r>
          </a:p>
        </p:txBody>
      </p:sp>
    </p:spTree>
    <p:extLst>
      <p:ext uri="{BB962C8B-B14F-4D97-AF65-F5344CB8AC3E}">
        <p14:creationId xmlns:p14="http://schemas.microsoft.com/office/powerpoint/2010/main" val="3869728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1707FD-1E73-32F6-7209-783AFB554B91}"/>
              </a:ext>
            </a:extLst>
          </p:cNvPr>
          <p:cNvSpPr>
            <a:spLocks noGrp="1"/>
          </p:cNvSpPr>
          <p:nvPr>
            <p:ph type="title"/>
          </p:nvPr>
        </p:nvSpPr>
        <p:spPr>
          <a:xfrm>
            <a:off x="471069" y="143904"/>
            <a:ext cx="11401382" cy="1325563"/>
          </a:xfrm>
        </p:spPr>
        <p:txBody>
          <a:bodyPr/>
          <a:lstStyle/>
          <a:p>
            <a:r>
              <a:rPr lang="pt-PT" dirty="0"/>
              <a:t>Evolução do número de alunos</a:t>
            </a:r>
            <a:endParaRPr lang="en-GB" dirty="0"/>
          </a:p>
        </p:txBody>
      </p:sp>
      <p:sp>
        <p:nvSpPr>
          <p:cNvPr id="3" name="Marcador de Posição de Conteúdo 2">
            <a:extLst>
              <a:ext uri="{FF2B5EF4-FFF2-40B4-BE49-F238E27FC236}">
                <a16:creationId xmlns:a16="http://schemas.microsoft.com/office/drawing/2014/main" id="{CB5D4EB5-29DB-CB60-31F1-E9A5000656C3}"/>
              </a:ext>
            </a:extLst>
          </p:cNvPr>
          <p:cNvSpPr>
            <a:spLocks noGrp="1"/>
          </p:cNvSpPr>
          <p:nvPr>
            <p:ph idx="1"/>
          </p:nvPr>
        </p:nvSpPr>
        <p:spPr>
          <a:xfrm>
            <a:off x="471070" y="1796129"/>
            <a:ext cx="5148066" cy="1947607"/>
          </a:xfrm>
        </p:spPr>
        <p:txBody>
          <a:bodyPr>
            <a:normAutofit fontScale="92500" lnSpcReduction="10000"/>
          </a:bodyPr>
          <a:lstStyle/>
          <a:p>
            <a:r>
              <a:rPr lang="pt-PT" sz="1800" dirty="0"/>
              <a:t>O Agrupamento tem atualmente 1853 alunos;</a:t>
            </a:r>
          </a:p>
          <a:p>
            <a:r>
              <a:rPr lang="pt-PT" sz="1800" dirty="0"/>
              <a:t>Nos últimos 2 anos cresceu a cerca de 3,7%/ano;</a:t>
            </a:r>
          </a:p>
          <a:p>
            <a:r>
              <a:rPr lang="pt-PT" sz="1800" dirty="0"/>
              <a:t>Beneficiam de ASE 939 alunos (eram 796 em 22/23), que correspondem a 48,8% do total (era 43% em 22/23);</a:t>
            </a:r>
          </a:p>
          <a:p>
            <a:r>
              <a:rPr lang="pt-PT" sz="1800" dirty="0"/>
              <a:t>Nos escalões mais desfavorecidos (A e B) são 719 alunos.</a:t>
            </a:r>
          </a:p>
          <a:p>
            <a:endParaRPr lang="pt-PT" sz="1800" dirty="0"/>
          </a:p>
          <a:p>
            <a:endParaRPr lang="en-GB" dirty="0"/>
          </a:p>
        </p:txBody>
      </p:sp>
      <p:sp>
        <p:nvSpPr>
          <p:cNvPr id="7" name="Marcador de Posição de Conteúdo 2">
            <a:extLst>
              <a:ext uri="{FF2B5EF4-FFF2-40B4-BE49-F238E27FC236}">
                <a16:creationId xmlns:a16="http://schemas.microsoft.com/office/drawing/2014/main" id="{4BF5EB78-3C97-CE2A-B9A2-EED7198A25BE}"/>
              </a:ext>
            </a:extLst>
          </p:cNvPr>
          <p:cNvSpPr txBox="1">
            <a:spLocks/>
          </p:cNvSpPr>
          <p:nvPr/>
        </p:nvSpPr>
        <p:spPr>
          <a:xfrm>
            <a:off x="3141407" y="4203290"/>
            <a:ext cx="3871232" cy="233023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pt-PT" sz="1800" dirty="0"/>
              <a:t>O aumento do número de alunos, este ano, deve-se exclusivamente ao aumento do número de estrangeiros (o número de alunos portugueses até diminuiu ligeiramente);</a:t>
            </a:r>
          </a:p>
          <a:p>
            <a:r>
              <a:rPr lang="pt-PT" sz="1800" dirty="0"/>
              <a:t>Temos 378 alunos estrangeiros (eram 285 em 22/23), de 28 nacionalidades;</a:t>
            </a:r>
          </a:p>
          <a:p>
            <a:r>
              <a:rPr lang="pt-PT" sz="1800" dirty="0"/>
              <a:t>O número de estrangeiros cresceu, desde 2017, de 4,2% para 19,6%;</a:t>
            </a:r>
          </a:p>
          <a:p>
            <a:endParaRPr lang="en-GB" dirty="0"/>
          </a:p>
        </p:txBody>
      </p:sp>
      <p:graphicFrame>
        <p:nvGraphicFramePr>
          <p:cNvPr id="4" name="Gráfico 3">
            <a:extLst>
              <a:ext uri="{FF2B5EF4-FFF2-40B4-BE49-F238E27FC236}">
                <a16:creationId xmlns:a16="http://schemas.microsoft.com/office/drawing/2014/main" id="{7BCA848E-837E-03E9-DD99-5F5D30A99ADD}"/>
              </a:ext>
            </a:extLst>
          </p:cNvPr>
          <p:cNvGraphicFramePr>
            <a:graphicFrameLocks/>
          </p:cNvGraphicFramePr>
          <p:nvPr>
            <p:extLst>
              <p:ext uri="{D42A27DB-BD31-4B8C-83A1-F6EECF244321}">
                <p14:modId xmlns:p14="http://schemas.microsoft.com/office/powerpoint/2010/main" val="1081723490"/>
              </p:ext>
            </p:extLst>
          </p:nvPr>
        </p:nvGraphicFramePr>
        <p:xfrm>
          <a:off x="5748245" y="1241630"/>
          <a:ext cx="5936106"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Gráfico 8">
            <a:extLst>
              <a:ext uri="{FF2B5EF4-FFF2-40B4-BE49-F238E27FC236}">
                <a16:creationId xmlns:a16="http://schemas.microsoft.com/office/drawing/2014/main" id="{FB05A4A5-5CB8-4CB1-26D0-84B6054B1D3A}"/>
              </a:ext>
            </a:extLst>
          </p:cNvPr>
          <p:cNvGraphicFramePr>
            <a:graphicFrameLocks/>
          </p:cNvGraphicFramePr>
          <p:nvPr>
            <p:extLst>
              <p:ext uri="{D42A27DB-BD31-4B8C-83A1-F6EECF244321}">
                <p14:modId xmlns:p14="http://schemas.microsoft.com/office/powerpoint/2010/main" val="2934131763"/>
              </p:ext>
            </p:extLst>
          </p:nvPr>
        </p:nvGraphicFramePr>
        <p:xfrm>
          <a:off x="7112351" y="3940189"/>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Gráfico 9">
            <a:extLst>
              <a:ext uri="{FF2B5EF4-FFF2-40B4-BE49-F238E27FC236}">
                <a16:creationId xmlns:a16="http://schemas.microsoft.com/office/drawing/2014/main" id="{A4B7EFFE-BAF0-AC66-700B-7C82730C3B57}"/>
              </a:ext>
            </a:extLst>
          </p:cNvPr>
          <p:cNvGraphicFramePr>
            <a:graphicFrameLocks/>
          </p:cNvGraphicFramePr>
          <p:nvPr>
            <p:extLst>
              <p:ext uri="{D42A27DB-BD31-4B8C-83A1-F6EECF244321}">
                <p14:modId xmlns:p14="http://schemas.microsoft.com/office/powerpoint/2010/main" val="1574747742"/>
              </p:ext>
            </p:extLst>
          </p:nvPr>
        </p:nvGraphicFramePr>
        <p:xfrm>
          <a:off x="26701" y="3932815"/>
          <a:ext cx="3286125"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81876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1707FD-1E73-32F6-7209-783AFB554B91}"/>
              </a:ext>
            </a:extLst>
          </p:cNvPr>
          <p:cNvSpPr>
            <a:spLocks noGrp="1"/>
          </p:cNvSpPr>
          <p:nvPr>
            <p:ph type="title"/>
          </p:nvPr>
        </p:nvSpPr>
        <p:spPr>
          <a:xfrm>
            <a:off x="471069" y="143905"/>
            <a:ext cx="11401382" cy="991722"/>
          </a:xfrm>
        </p:spPr>
        <p:txBody>
          <a:bodyPr>
            <a:normAutofit/>
          </a:bodyPr>
          <a:lstStyle/>
          <a:p>
            <a:r>
              <a:rPr lang="pt-PT" sz="3600" dirty="0"/>
              <a:t>Alunos Estrangeiros no agrupamento</a:t>
            </a:r>
            <a:endParaRPr lang="en-GB" sz="3600" dirty="0"/>
          </a:p>
        </p:txBody>
      </p:sp>
      <p:sp>
        <p:nvSpPr>
          <p:cNvPr id="3" name="Marcador de Posição de Conteúdo 2">
            <a:extLst>
              <a:ext uri="{FF2B5EF4-FFF2-40B4-BE49-F238E27FC236}">
                <a16:creationId xmlns:a16="http://schemas.microsoft.com/office/drawing/2014/main" id="{CB5D4EB5-29DB-CB60-31F1-E9A5000656C3}"/>
              </a:ext>
            </a:extLst>
          </p:cNvPr>
          <p:cNvSpPr>
            <a:spLocks noGrp="1"/>
          </p:cNvSpPr>
          <p:nvPr>
            <p:ph idx="1"/>
          </p:nvPr>
        </p:nvSpPr>
        <p:spPr>
          <a:xfrm>
            <a:off x="471069" y="1650638"/>
            <a:ext cx="5148066" cy="3041342"/>
          </a:xfrm>
        </p:spPr>
        <p:txBody>
          <a:bodyPr>
            <a:normAutofit fontScale="62500" lnSpcReduction="20000"/>
          </a:bodyPr>
          <a:lstStyle/>
          <a:p>
            <a:r>
              <a:rPr lang="pt-PT" dirty="0"/>
              <a:t>De 376 alunos estrangeiros, mais de metade (197) são brasileiros e 218 têm origem em países de língua oficial portuguesa;</a:t>
            </a:r>
          </a:p>
          <a:p>
            <a:r>
              <a:rPr lang="pt-PT" dirty="0"/>
              <a:t>A escola Vítor Melícias tem atualmente 32.4% de alunos estrangeiros no 2º e 3º ciclos, com 38.5% no 2ºciclo;</a:t>
            </a:r>
          </a:p>
          <a:p>
            <a:r>
              <a:rPr lang="pt-PT" dirty="0"/>
              <a:t>No  1ºciclo, para além da VM, são  as escolas de A-dos-cunhados, Sobreiro Curvo, Fonte Grada e Palhagueiras que têm maior percentagem de alunos estrangeiros, todas acima de 20%;</a:t>
            </a:r>
          </a:p>
          <a:p>
            <a:r>
              <a:rPr lang="pt-PT" dirty="0"/>
              <a:t>No ensino pré-escolar, são os Jardins da Boavista e A-dos-Cunhados a registarem as maiores percentagens de alunos estrangeiros.</a:t>
            </a:r>
          </a:p>
          <a:p>
            <a:endParaRPr lang="en-GB" dirty="0"/>
          </a:p>
        </p:txBody>
      </p:sp>
      <p:graphicFrame>
        <p:nvGraphicFramePr>
          <p:cNvPr id="6" name="Gráfico 5">
            <a:extLst>
              <a:ext uri="{FF2B5EF4-FFF2-40B4-BE49-F238E27FC236}">
                <a16:creationId xmlns:a16="http://schemas.microsoft.com/office/drawing/2014/main" id="{21CCCD5B-3ED2-CDA5-243F-5774AA30297C}"/>
              </a:ext>
            </a:extLst>
          </p:cNvPr>
          <p:cNvGraphicFramePr>
            <a:graphicFrameLocks/>
          </p:cNvGraphicFramePr>
          <p:nvPr>
            <p:extLst>
              <p:ext uri="{D42A27DB-BD31-4B8C-83A1-F6EECF244321}">
                <p14:modId xmlns:p14="http://schemas.microsoft.com/office/powerpoint/2010/main" val="2977614107"/>
              </p:ext>
            </p:extLst>
          </p:nvPr>
        </p:nvGraphicFramePr>
        <p:xfrm>
          <a:off x="4509924" y="1135627"/>
          <a:ext cx="7682076" cy="54068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92379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602227" y="188148"/>
            <a:ext cx="10515600" cy="1072638"/>
          </a:xfrm>
        </p:spPr>
        <p:txBody>
          <a:bodyPr/>
          <a:lstStyle/>
          <a:p>
            <a:r>
              <a:rPr lang="pt-PT" dirty="0"/>
              <a:t>Resultados Globais</a:t>
            </a:r>
            <a:endParaRPr lang="en-GB"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374213" y="1762221"/>
            <a:ext cx="4566498" cy="4351338"/>
          </a:xfrm>
        </p:spPr>
        <p:txBody>
          <a:bodyPr>
            <a:normAutofit/>
          </a:bodyPr>
          <a:lstStyle/>
          <a:p>
            <a:r>
              <a:rPr lang="pt-PT" sz="1800" dirty="0"/>
              <a:t>Nos últimos anos, os resultados do agrupamento acompanharam a média nacional, apesar de sempre 3 a 5 pontos percentuais abaixo dessa média;</a:t>
            </a:r>
          </a:p>
          <a:p>
            <a:r>
              <a:rPr lang="pt-PT" sz="1800" dirty="0"/>
              <a:t>Esse comportamento é esperado, dado que a média nacional não integra nenhuma ponderação socioeconómica;</a:t>
            </a:r>
          </a:p>
          <a:p>
            <a:r>
              <a:rPr lang="pt-PT" sz="1800" dirty="0"/>
              <a:t>Em 22/23, a taxa de sucesso global decresceu significativamente e este ano voltou a cair;</a:t>
            </a:r>
          </a:p>
          <a:p>
            <a:r>
              <a:rPr lang="pt-PT" sz="1800" dirty="0"/>
              <a:t>No ano letivo passado, os nossos resultados afastaram-se ainda mais da média nacional (ainda não estão disponíveis os dados nacionais relativos a 23/24).</a:t>
            </a:r>
            <a:endParaRPr lang="en-GB" sz="1800" dirty="0"/>
          </a:p>
        </p:txBody>
      </p:sp>
      <p:graphicFrame>
        <p:nvGraphicFramePr>
          <p:cNvPr id="4" name="Gráfico 3">
            <a:extLst>
              <a:ext uri="{FF2B5EF4-FFF2-40B4-BE49-F238E27FC236}">
                <a16:creationId xmlns:a16="http://schemas.microsoft.com/office/drawing/2014/main" id="{1E573756-F17B-0EE8-7C65-7EFAC0262349}"/>
              </a:ext>
            </a:extLst>
          </p:cNvPr>
          <p:cNvGraphicFramePr>
            <a:graphicFrameLocks/>
          </p:cNvGraphicFramePr>
          <p:nvPr>
            <p:extLst>
              <p:ext uri="{D42A27DB-BD31-4B8C-83A1-F6EECF244321}">
                <p14:modId xmlns:p14="http://schemas.microsoft.com/office/powerpoint/2010/main" val="3355181385"/>
              </p:ext>
            </p:extLst>
          </p:nvPr>
        </p:nvGraphicFramePr>
        <p:xfrm>
          <a:off x="4940711" y="1442345"/>
          <a:ext cx="6496050" cy="42062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6145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602227" y="276638"/>
            <a:ext cx="10515600" cy="1072638"/>
          </a:xfrm>
        </p:spPr>
        <p:txBody>
          <a:bodyPr/>
          <a:lstStyle/>
          <a:p>
            <a:r>
              <a:rPr lang="pt-PT" dirty="0"/>
              <a:t>Resultados do 1º Ciclo</a:t>
            </a:r>
            <a:endParaRPr lang="en-GB"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602226" y="1291017"/>
            <a:ext cx="5282379" cy="4351338"/>
          </a:xfrm>
        </p:spPr>
        <p:txBody>
          <a:bodyPr>
            <a:normAutofit/>
          </a:bodyPr>
          <a:lstStyle/>
          <a:p>
            <a:r>
              <a:rPr lang="pt-PT" sz="1800" dirty="0"/>
              <a:t>O 1º ciclo apresenta uma taxa de sucesso entre os 97.8% e os 100%;</a:t>
            </a:r>
          </a:p>
          <a:p>
            <a:r>
              <a:rPr lang="pt-PT" sz="1800" dirty="0"/>
              <a:t>A taxa de sucesso tem vindo a crescer em linha com os resultados nacionais;</a:t>
            </a:r>
          </a:p>
          <a:p>
            <a:r>
              <a:rPr lang="pt-PT" sz="1800" dirty="0"/>
              <a:t>Este ano, observou-se uma ligeira diminuição da taxa de sucesso em todos os anos de escolaridade no 1ciclo.</a:t>
            </a:r>
            <a:endParaRPr lang="en-GB" sz="1800" dirty="0"/>
          </a:p>
        </p:txBody>
      </p:sp>
      <p:graphicFrame>
        <p:nvGraphicFramePr>
          <p:cNvPr id="6" name="Tabela 5">
            <a:extLst>
              <a:ext uri="{FF2B5EF4-FFF2-40B4-BE49-F238E27FC236}">
                <a16:creationId xmlns:a16="http://schemas.microsoft.com/office/drawing/2014/main" id="{6CB7C9EA-FECB-4012-DB95-07EC89F44180}"/>
              </a:ext>
            </a:extLst>
          </p:cNvPr>
          <p:cNvGraphicFramePr>
            <a:graphicFrameLocks noGrp="1"/>
          </p:cNvGraphicFramePr>
          <p:nvPr>
            <p:extLst>
              <p:ext uri="{D42A27DB-BD31-4B8C-83A1-F6EECF244321}">
                <p14:modId xmlns:p14="http://schemas.microsoft.com/office/powerpoint/2010/main" val="427429305"/>
              </p:ext>
            </p:extLst>
          </p:nvPr>
        </p:nvGraphicFramePr>
        <p:xfrm>
          <a:off x="7005479" y="4575579"/>
          <a:ext cx="4584294" cy="1473170"/>
        </p:xfrm>
        <a:graphic>
          <a:graphicData uri="http://schemas.openxmlformats.org/drawingml/2006/table">
            <a:tbl>
              <a:tblPr firstRow="1" firstCol="1" bandRow="1">
                <a:tableStyleId>{5C22544A-7EE6-4342-B048-85BDC9FD1C3A}</a:tableStyleId>
              </a:tblPr>
              <a:tblGrid>
                <a:gridCol w="764049">
                  <a:extLst>
                    <a:ext uri="{9D8B030D-6E8A-4147-A177-3AD203B41FA5}">
                      <a16:colId xmlns:a16="http://schemas.microsoft.com/office/drawing/2014/main" val="797692770"/>
                    </a:ext>
                  </a:extLst>
                </a:gridCol>
                <a:gridCol w="764049">
                  <a:extLst>
                    <a:ext uri="{9D8B030D-6E8A-4147-A177-3AD203B41FA5}">
                      <a16:colId xmlns:a16="http://schemas.microsoft.com/office/drawing/2014/main" val="3012531015"/>
                    </a:ext>
                  </a:extLst>
                </a:gridCol>
                <a:gridCol w="764049">
                  <a:extLst>
                    <a:ext uri="{9D8B030D-6E8A-4147-A177-3AD203B41FA5}">
                      <a16:colId xmlns:a16="http://schemas.microsoft.com/office/drawing/2014/main" val="1713592905"/>
                    </a:ext>
                  </a:extLst>
                </a:gridCol>
                <a:gridCol w="764049">
                  <a:extLst>
                    <a:ext uri="{9D8B030D-6E8A-4147-A177-3AD203B41FA5}">
                      <a16:colId xmlns:a16="http://schemas.microsoft.com/office/drawing/2014/main" val="1904084080"/>
                    </a:ext>
                  </a:extLst>
                </a:gridCol>
                <a:gridCol w="764049">
                  <a:extLst>
                    <a:ext uri="{9D8B030D-6E8A-4147-A177-3AD203B41FA5}">
                      <a16:colId xmlns:a16="http://schemas.microsoft.com/office/drawing/2014/main" val="1168209728"/>
                    </a:ext>
                  </a:extLst>
                </a:gridCol>
                <a:gridCol w="764049">
                  <a:extLst>
                    <a:ext uri="{9D8B030D-6E8A-4147-A177-3AD203B41FA5}">
                      <a16:colId xmlns:a16="http://schemas.microsoft.com/office/drawing/2014/main" val="3041151592"/>
                    </a:ext>
                  </a:extLst>
                </a:gridCol>
              </a:tblGrid>
              <a:tr h="294634">
                <a:tc>
                  <a:txBody>
                    <a:bodyPr/>
                    <a:lstStyle/>
                    <a:p>
                      <a:pPr algn="ctr" fontAlgn="b"/>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400" u="none" strike="noStrike" dirty="0">
                          <a:solidFill>
                            <a:schemeClr val="tx1"/>
                          </a:solidFill>
                          <a:effectLst/>
                          <a:latin typeface="Arial" panose="020B0604020202020204" pitchFamily="34" charset="0"/>
                          <a:cs typeface="Arial" panose="020B0604020202020204" pitchFamily="34" charset="0"/>
                        </a:rPr>
                        <a:t>19/20</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400" u="none" strike="noStrike" dirty="0">
                          <a:solidFill>
                            <a:schemeClr val="tx1"/>
                          </a:solidFill>
                          <a:effectLst/>
                          <a:latin typeface="Arial" panose="020B0604020202020204" pitchFamily="34" charset="0"/>
                          <a:cs typeface="Arial" panose="020B0604020202020204" pitchFamily="34" charset="0"/>
                        </a:rPr>
                        <a:t>20/21</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400" u="none" strike="noStrike" dirty="0">
                          <a:solidFill>
                            <a:schemeClr val="tx1"/>
                          </a:solidFill>
                          <a:effectLst/>
                          <a:latin typeface="Arial" panose="020B0604020202020204" pitchFamily="34" charset="0"/>
                          <a:cs typeface="Arial" panose="020B0604020202020204" pitchFamily="34" charset="0"/>
                        </a:rPr>
                        <a:t>21/22</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400" u="none" strike="noStrike" dirty="0">
                          <a:solidFill>
                            <a:schemeClr val="tx1"/>
                          </a:solidFill>
                          <a:effectLst/>
                          <a:latin typeface="Arial" panose="020B0604020202020204" pitchFamily="34" charset="0"/>
                          <a:cs typeface="Arial" panose="020B0604020202020204" pitchFamily="34" charset="0"/>
                        </a:rPr>
                        <a:t>22/23</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pt-PT" sz="1400" b="0" i="0" u="none" strike="noStrike" dirty="0">
                          <a:solidFill>
                            <a:schemeClr val="tx1"/>
                          </a:solidFill>
                          <a:effectLst/>
                          <a:latin typeface="Arial" panose="020B0604020202020204" pitchFamily="34" charset="0"/>
                          <a:cs typeface="Arial" panose="020B0604020202020204" pitchFamily="34" charset="0"/>
                        </a:rPr>
                        <a:t>23/24</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52601575"/>
                  </a:ext>
                </a:extLst>
              </a:tr>
              <a:tr h="294634">
                <a:tc>
                  <a:txBody>
                    <a:bodyPr/>
                    <a:lstStyle/>
                    <a:p>
                      <a:pPr algn="ctr" fontAlgn="b"/>
                      <a:r>
                        <a:rPr lang="en-GB" sz="1400" u="none" strike="noStrike" dirty="0">
                          <a:solidFill>
                            <a:schemeClr val="tx1"/>
                          </a:solidFill>
                          <a:effectLst/>
                          <a:latin typeface="Arial" panose="020B0604020202020204" pitchFamily="34" charset="0"/>
                          <a:cs typeface="Arial" panose="020B0604020202020204" pitchFamily="34" charset="0"/>
                        </a:rPr>
                        <a:t>1ºano</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100.0%</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a:solidFill>
                            <a:schemeClr val="tx1"/>
                          </a:solidFill>
                          <a:effectLst/>
                          <a:latin typeface="Arial" panose="020B0604020202020204" pitchFamily="34" charset="0"/>
                          <a:cs typeface="Arial" panose="020B0604020202020204" pitchFamily="34" charset="0"/>
                        </a:rPr>
                        <a:t>100.0%</a:t>
                      </a:r>
                      <a:endParaRPr lang="en-GB" sz="14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100.0%</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100.0%</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pt-PT" sz="1400" b="0" i="0" u="none" strike="noStrike" dirty="0">
                          <a:solidFill>
                            <a:schemeClr val="tx1"/>
                          </a:solidFill>
                          <a:effectLst/>
                          <a:latin typeface="Arial" panose="020B0604020202020204" pitchFamily="34" charset="0"/>
                          <a:cs typeface="Arial" panose="020B0604020202020204" pitchFamily="34" charset="0"/>
                        </a:rPr>
                        <a:t>99.5%</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31272069"/>
                  </a:ext>
                </a:extLst>
              </a:tr>
              <a:tr h="294634">
                <a:tc>
                  <a:txBody>
                    <a:bodyPr/>
                    <a:lstStyle/>
                    <a:p>
                      <a:pPr algn="ctr" fontAlgn="b"/>
                      <a:r>
                        <a:rPr lang="en-GB" sz="1400" u="none" strike="noStrike" dirty="0">
                          <a:solidFill>
                            <a:schemeClr val="tx1"/>
                          </a:solidFill>
                          <a:effectLst/>
                          <a:latin typeface="Arial" panose="020B0604020202020204" pitchFamily="34" charset="0"/>
                          <a:cs typeface="Arial" panose="020B0604020202020204" pitchFamily="34" charset="0"/>
                        </a:rPr>
                        <a:t>2ºano</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94.9%</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a:solidFill>
                            <a:schemeClr val="tx1"/>
                          </a:solidFill>
                          <a:effectLst/>
                          <a:latin typeface="Arial" panose="020B0604020202020204" pitchFamily="34" charset="0"/>
                          <a:cs typeface="Arial" panose="020B0604020202020204" pitchFamily="34" charset="0"/>
                        </a:rPr>
                        <a:t>93.7%</a:t>
                      </a:r>
                      <a:endParaRPr lang="en-GB" sz="14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a:solidFill>
                            <a:schemeClr val="tx1"/>
                          </a:solidFill>
                          <a:effectLst/>
                          <a:latin typeface="Arial" panose="020B0604020202020204" pitchFamily="34" charset="0"/>
                          <a:cs typeface="Arial" panose="020B0604020202020204" pitchFamily="34" charset="0"/>
                        </a:rPr>
                        <a:t>96.9%</a:t>
                      </a:r>
                      <a:endParaRPr lang="en-GB" sz="14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97.8%</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pt-PT" sz="1400" b="0" i="0" u="none" strike="noStrike" dirty="0">
                          <a:solidFill>
                            <a:schemeClr val="tx1"/>
                          </a:solidFill>
                          <a:effectLst/>
                          <a:latin typeface="Arial" panose="020B0604020202020204" pitchFamily="34" charset="0"/>
                          <a:cs typeface="Arial" panose="020B0604020202020204" pitchFamily="34" charset="0"/>
                        </a:rPr>
                        <a:t>95.3%</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91857449"/>
                  </a:ext>
                </a:extLst>
              </a:tr>
              <a:tr h="294634">
                <a:tc>
                  <a:txBody>
                    <a:bodyPr/>
                    <a:lstStyle/>
                    <a:p>
                      <a:pPr algn="ctr" fontAlgn="b"/>
                      <a:r>
                        <a:rPr lang="en-GB" sz="1400" u="none" strike="noStrike" dirty="0">
                          <a:solidFill>
                            <a:schemeClr val="tx1"/>
                          </a:solidFill>
                          <a:effectLst/>
                          <a:latin typeface="Arial" panose="020B0604020202020204" pitchFamily="34" charset="0"/>
                          <a:cs typeface="Arial" panose="020B0604020202020204" pitchFamily="34" charset="0"/>
                        </a:rPr>
                        <a:t>3ºano</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100.0%</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99.5%</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99.5%</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100.0%</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pt-PT" sz="1400" b="0" i="0" u="none" strike="noStrike" dirty="0">
                          <a:solidFill>
                            <a:schemeClr val="tx1"/>
                          </a:solidFill>
                          <a:effectLst/>
                          <a:latin typeface="Arial" panose="020B0604020202020204" pitchFamily="34" charset="0"/>
                          <a:cs typeface="Arial" panose="020B0604020202020204" pitchFamily="34" charset="0"/>
                        </a:rPr>
                        <a:t>99.6%</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689007350"/>
                  </a:ext>
                </a:extLst>
              </a:tr>
              <a:tr h="294634">
                <a:tc>
                  <a:txBody>
                    <a:bodyPr/>
                    <a:lstStyle/>
                    <a:p>
                      <a:pPr algn="ctr" fontAlgn="b"/>
                      <a:r>
                        <a:rPr lang="en-GB" sz="1400" u="none" strike="noStrike" dirty="0">
                          <a:solidFill>
                            <a:schemeClr val="tx1"/>
                          </a:solidFill>
                          <a:effectLst/>
                          <a:latin typeface="Arial" panose="020B0604020202020204" pitchFamily="34" charset="0"/>
                          <a:cs typeface="Arial" panose="020B0604020202020204" pitchFamily="34" charset="0"/>
                        </a:rPr>
                        <a:t>4ºano</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99.5%</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100.0%</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99.5%</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400" u="none" strike="noStrike" dirty="0">
                          <a:solidFill>
                            <a:schemeClr val="tx1"/>
                          </a:solidFill>
                          <a:effectLst/>
                          <a:latin typeface="Arial" panose="020B0604020202020204" pitchFamily="34" charset="0"/>
                          <a:cs typeface="Arial" panose="020B0604020202020204" pitchFamily="34" charset="0"/>
                        </a:rPr>
                        <a:t>100.0%</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pt-PT" sz="1400" b="0" i="0" u="none" strike="noStrike" dirty="0">
                          <a:solidFill>
                            <a:schemeClr val="tx1"/>
                          </a:solidFill>
                          <a:effectLst/>
                          <a:latin typeface="Arial" panose="020B0604020202020204" pitchFamily="34" charset="0"/>
                          <a:cs typeface="Arial" panose="020B0604020202020204" pitchFamily="34" charset="0"/>
                        </a:rPr>
                        <a:t>99.0%</a:t>
                      </a:r>
                      <a:endParaRPr lang="en-GB" sz="14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21740585"/>
                  </a:ext>
                </a:extLst>
              </a:tr>
            </a:tbl>
          </a:graphicData>
        </a:graphic>
      </p:graphicFrame>
      <p:graphicFrame>
        <p:nvGraphicFramePr>
          <p:cNvPr id="7" name="Gráfico 6">
            <a:extLst>
              <a:ext uri="{FF2B5EF4-FFF2-40B4-BE49-F238E27FC236}">
                <a16:creationId xmlns:a16="http://schemas.microsoft.com/office/drawing/2014/main" id="{23B5576B-EDF7-4778-93F0-55E45FB08074}"/>
              </a:ext>
            </a:extLst>
          </p:cNvPr>
          <p:cNvGraphicFramePr>
            <a:graphicFrameLocks/>
          </p:cNvGraphicFramePr>
          <p:nvPr>
            <p:extLst>
              <p:ext uri="{D42A27DB-BD31-4B8C-83A1-F6EECF244321}">
                <p14:modId xmlns:p14="http://schemas.microsoft.com/office/powerpoint/2010/main" val="275293772"/>
              </p:ext>
            </p:extLst>
          </p:nvPr>
        </p:nvGraphicFramePr>
        <p:xfrm>
          <a:off x="6130718" y="1097371"/>
          <a:ext cx="5867400" cy="26574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ráfico 7">
            <a:extLst>
              <a:ext uri="{FF2B5EF4-FFF2-40B4-BE49-F238E27FC236}">
                <a16:creationId xmlns:a16="http://schemas.microsoft.com/office/drawing/2014/main" id="{2C7F3E2F-90BD-4AA2-B981-E52D4ECEE072}"/>
              </a:ext>
            </a:extLst>
          </p:cNvPr>
          <p:cNvGraphicFramePr>
            <a:graphicFrameLocks/>
          </p:cNvGraphicFramePr>
          <p:nvPr>
            <p:extLst>
              <p:ext uri="{D42A27DB-BD31-4B8C-83A1-F6EECF244321}">
                <p14:modId xmlns:p14="http://schemas.microsoft.com/office/powerpoint/2010/main" val="29243544"/>
              </p:ext>
            </p:extLst>
          </p:nvPr>
        </p:nvGraphicFramePr>
        <p:xfrm>
          <a:off x="404198" y="3384189"/>
          <a:ext cx="5726520" cy="31971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0209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602227" y="468362"/>
            <a:ext cx="4102508" cy="1072638"/>
          </a:xfrm>
        </p:spPr>
        <p:txBody>
          <a:bodyPr>
            <a:normAutofit fontScale="90000"/>
          </a:bodyPr>
          <a:lstStyle/>
          <a:p>
            <a:r>
              <a:rPr lang="pt-PT" dirty="0"/>
              <a:t>Resultados do 2º Ciclo</a:t>
            </a:r>
            <a:endParaRPr lang="en-GB"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602227" y="1748219"/>
            <a:ext cx="4823600" cy="4351338"/>
          </a:xfrm>
        </p:spPr>
        <p:txBody>
          <a:bodyPr>
            <a:normAutofit/>
          </a:bodyPr>
          <a:lstStyle/>
          <a:p>
            <a:r>
              <a:rPr lang="pt-PT" sz="1800" dirty="0"/>
              <a:t>Os resultados do 2º ciclo têm oscilado ao longo dos anos e acompanhado, de modo geral, os resultados nacionais;</a:t>
            </a:r>
          </a:p>
          <a:p>
            <a:r>
              <a:rPr lang="pt-PT" sz="1800" dirty="0"/>
              <a:t>Este ano, houve uma redução da taxa de sucesso, com especial relevância no 5ºano.</a:t>
            </a:r>
            <a:endParaRPr lang="en-GB" sz="1800" dirty="0"/>
          </a:p>
        </p:txBody>
      </p:sp>
      <p:graphicFrame>
        <p:nvGraphicFramePr>
          <p:cNvPr id="8" name="Tabela 7">
            <a:extLst>
              <a:ext uri="{FF2B5EF4-FFF2-40B4-BE49-F238E27FC236}">
                <a16:creationId xmlns:a16="http://schemas.microsoft.com/office/drawing/2014/main" id="{0B105349-833A-C0C4-4A18-06F2F8BFA9F0}"/>
              </a:ext>
            </a:extLst>
          </p:cNvPr>
          <p:cNvGraphicFramePr>
            <a:graphicFrameLocks noGrp="1"/>
          </p:cNvGraphicFramePr>
          <p:nvPr>
            <p:extLst>
              <p:ext uri="{D42A27DB-BD31-4B8C-83A1-F6EECF244321}">
                <p14:modId xmlns:p14="http://schemas.microsoft.com/office/powerpoint/2010/main" val="1963676505"/>
              </p:ext>
            </p:extLst>
          </p:nvPr>
        </p:nvGraphicFramePr>
        <p:xfrm>
          <a:off x="7459406" y="5144268"/>
          <a:ext cx="3882102" cy="760095"/>
        </p:xfrm>
        <a:graphic>
          <a:graphicData uri="http://schemas.openxmlformats.org/drawingml/2006/table">
            <a:tbl>
              <a:tblPr firstRow="1" firstCol="1">
                <a:tableStyleId>{5C22544A-7EE6-4342-B048-85BDC9FD1C3A}</a:tableStyleId>
              </a:tblPr>
              <a:tblGrid>
                <a:gridCol w="647017">
                  <a:extLst>
                    <a:ext uri="{9D8B030D-6E8A-4147-A177-3AD203B41FA5}">
                      <a16:colId xmlns:a16="http://schemas.microsoft.com/office/drawing/2014/main" val="1348469705"/>
                    </a:ext>
                  </a:extLst>
                </a:gridCol>
                <a:gridCol w="647017">
                  <a:extLst>
                    <a:ext uri="{9D8B030D-6E8A-4147-A177-3AD203B41FA5}">
                      <a16:colId xmlns:a16="http://schemas.microsoft.com/office/drawing/2014/main" val="2707537812"/>
                    </a:ext>
                  </a:extLst>
                </a:gridCol>
                <a:gridCol w="647017">
                  <a:extLst>
                    <a:ext uri="{9D8B030D-6E8A-4147-A177-3AD203B41FA5}">
                      <a16:colId xmlns:a16="http://schemas.microsoft.com/office/drawing/2014/main" val="676777609"/>
                    </a:ext>
                  </a:extLst>
                </a:gridCol>
                <a:gridCol w="647017">
                  <a:extLst>
                    <a:ext uri="{9D8B030D-6E8A-4147-A177-3AD203B41FA5}">
                      <a16:colId xmlns:a16="http://schemas.microsoft.com/office/drawing/2014/main" val="2690996994"/>
                    </a:ext>
                  </a:extLst>
                </a:gridCol>
                <a:gridCol w="647017">
                  <a:extLst>
                    <a:ext uri="{9D8B030D-6E8A-4147-A177-3AD203B41FA5}">
                      <a16:colId xmlns:a16="http://schemas.microsoft.com/office/drawing/2014/main" val="3050147923"/>
                    </a:ext>
                  </a:extLst>
                </a:gridCol>
                <a:gridCol w="647017">
                  <a:extLst>
                    <a:ext uri="{9D8B030D-6E8A-4147-A177-3AD203B41FA5}">
                      <a16:colId xmlns:a16="http://schemas.microsoft.com/office/drawing/2014/main" val="1088129447"/>
                    </a:ext>
                  </a:extLst>
                </a:gridCol>
              </a:tblGrid>
              <a:tr h="190500">
                <a:tc>
                  <a:txBody>
                    <a:bodyPr/>
                    <a:lstStyle/>
                    <a:p>
                      <a:pPr algn="l" fontAlgn="b"/>
                      <a:endParaRPr lang="en-GB" sz="1600" b="0" i="0" u="none" strike="noStrike" dirty="0">
                        <a:solidFill>
                          <a:schemeClr val="tx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GB" sz="1600" u="none" strike="noStrike">
                          <a:solidFill>
                            <a:schemeClr val="tx1"/>
                          </a:solidFill>
                          <a:effectLst/>
                        </a:rPr>
                        <a:t>19/20</a:t>
                      </a:r>
                      <a:endParaRPr lang="en-GB" sz="1600" b="0" i="0" u="none" strike="noStrike">
                        <a:solidFill>
                          <a:schemeClr val="tx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GB" sz="1600" u="none" strike="noStrike">
                          <a:solidFill>
                            <a:schemeClr val="tx1"/>
                          </a:solidFill>
                          <a:effectLst/>
                        </a:rPr>
                        <a:t>20/21</a:t>
                      </a:r>
                      <a:endParaRPr lang="en-GB" sz="1600" b="0" i="0" u="none" strike="noStrike">
                        <a:solidFill>
                          <a:schemeClr val="tx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GB" sz="1600" u="none" strike="noStrike">
                          <a:solidFill>
                            <a:schemeClr val="tx1"/>
                          </a:solidFill>
                          <a:effectLst/>
                        </a:rPr>
                        <a:t>21/22</a:t>
                      </a:r>
                      <a:endParaRPr lang="en-GB" sz="1600" b="0" i="0" u="none" strike="noStrike">
                        <a:solidFill>
                          <a:schemeClr val="tx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GB" sz="1600" u="none" strike="noStrike" dirty="0">
                          <a:solidFill>
                            <a:schemeClr val="tx1"/>
                          </a:solidFill>
                          <a:effectLst/>
                        </a:rPr>
                        <a:t>22/23</a:t>
                      </a:r>
                      <a:endParaRPr lang="en-GB" sz="1600" b="0" i="0" u="none" strike="noStrike" dirty="0">
                        <a:solidFill>
                          <a:schemeClr val="tx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pt-PT" sz="1600" b="0" i="0" u="none" strike="noStrike" dirty="0">
                          <a:solidFill>
                            <a:schemeClr val="tx1"/>
                          </a:solidFill>
                          <a:effectLst/>
                          <a:latin typeface="+mn-lt"/>
                        </a:rPr>
                        <a:t>23/24</a:t>
                      </a:r>
                      <a:endParaRPr lang="en-GB" sz="1600" b="0" i="0" u="none" strike="noStrike" dirty="0">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40870161"/>
                  </a:ext>
                </a:extLst>
              </a:tr>
              <a:tr h="190500">
                <a:tc>
                  <a:txBody>
                    <a:bodyPr/>
                    <a:lstStyle/>
                    <a:p>
                      <a:pPr algn="l" fontAlgn="b"/>
                      <a:r>
                        <a:rPr lang="en-GB" sz="1600" u="none" strike="noStrike" dirty="0">
                          <a:solidFill>
                            <a:schemeClr val="tx1"/>
                          </a:solidFill>
                          <a:effectLst/>
                        </a:rPr>
                        <a:t>5ºano</a:t>
                      </a:r>
                      <a:endParaRPr lang="en-GB" sz="1600" b="0" i="0" u="none" strike="noStrike" dirty="0">
                        <a:solidFill>
                          <a:schemeClr val="tx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a:solidFill>
                            <a:schemeClr val="tx1"/>
                          </a:solidFill>
                          <a:effectLst/>
                        </a:rPr>
                        <a:t>96.2%</a:t>
                      </a:r>
                      <a:endParaRPr lang="en-GB" sz="1600" b="0" i="0" u="none" strike="noStrike">
                        <a:solidFill>
                          <a:schemeClr val="tx1"/>
                        </a:solidFill>
                        <a:effectLst/>
                        <a:latin typeface="Calibri" panose="020F050202020403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a:solidFill>
                            <a:schemeClr val="tx1"/>
                          </a:solidFill>
                          <a:effectLst/>
                        </a:rPr>
                        <a:t>100.0%</a:t>
                      </a:r>
                      <a:endParaRPr lang="en-GB" sz="1600" b="0" i="0" u="none" strike="noStrike">
                        <a:solidFill>
                          <a:schemeClr val="tx1"/>
                        </a:solidFill>
                        <a:effectLst/>
                        <a:latin typeface="Calibri" panose="020F050202020403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a:solidFill>
                            <a:schemeClr val="tx1"/>
                          </a:solidFill>
                          <a:effectLst/>
                        </a:rPr>
                        <a:t>95.6%</a:t>
                      </a:r>
                      <a:endParaRPr lang="en-GB" sz="1600" b="0" i="0" u="none" strike="noStrike">
                        <a:solidFill>
                          <a:schemeClr val="tx1"/>
                        </a:solidFill>
                        <a:effectLst/>
                        <a:latin typeface="Calibri" panose="020F050202020403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dirty="0">
                          <a:solidFill>
                            <a:schemeClr val="tx1"/>
                          </a:solidFill>
                          <a:effectLst/>
                        </a:rPr>
                        <a:t>98.5%</a:t>
                      </a:r>
                      <a:endParaRPr lang="en-GB" sz="1600" b="0" i="0" u="none" strike="noStrike"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pt-PT" sz="1600" b="0" i="0" u="none" strike="noStrike" dirty="0">
                          <a:solidFill>
                            <a:schemeClr val="tx1"/>
                          </a:solidFill>
                          <a:effectLst/>
                          <a:latin typeface="+mn-lt"/>
                        </a:rPr>
                        <a:t>91.9%</a:t>
                      </a:r>
                      <a:endParaRPr lang="en-GB" sz="1600" b="0" i="0" u="none" strike="noStrike" dirty="0">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22099234"/>
                  </a:ext>
                </a:extLst>
              </a:tr>
              <a:tr h="200025">
                <a:tc>
                  <a:txBody>
                    <a:bodyPr/>
                    <a:lstStyle/>
                    <a:p>
                      <a:pPr algn="l" fontAlgn="b"/>
                      <a:r>
                        <a:rPr lang="en-GB" sz="1600" u="none" strike="noStrike" dirty="0">
                          <a:solidFill>
                            <a:schemeClr val="tx1"/>
                          </a:solidFill>
                          <a:effectLst/>
                        </a:rPr>
                        <a:t>6ºano</a:t>
                      </a:r>
                      <a:endParaRPr lang="en-GB" sz="1600" b="0" i="0" u="none" strike="noStrike" dirty="0">
                        <a:solidFill>
                          <a:schemeClr val="tx1"/>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dirty="0">
                          <a:solidFill>
                            <a:schemeClr val="tx1"/>
                          </a:solidFill>
                          <a:effectLst/>
                        </a:rPr>
                        <a:t>94.9%</a:t>
                      </a:r>
                      <a:endParaRPr lang="en-GB" sz="1600" b="0" i="0" u="none" strike="noStrike"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dirty="0">
                          <a:solidFill>
                            <a:schemeClr val="tx1"/>
                          </a:solidFill>
                          <a:effectLst/>
                        </a:rPr>
                        <a:t>94.8%</a:t>
                      </a:r>
                      <a:endParaRPr lang="en-GB" sz="1600" b="0" i="0" u="none" strike="noStrike"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dirty="0">
                          <a:solidFill>
                            <a:schemeClr val="tx1"/>
                          </a:solidFill>
                          <a:effectLst/>
                        </a:rPr>
                        <a:t>94.5%</a:t>
                      </a:r>
                      <a:endParaRPr lang="en-GB" sz="1600" b="0" i="0" u="none" strike="noStrike"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dirty="0">
                          <a:solidFill>
                            <a:schemeClr val="tx1"/>
                          </a:solidFill>
                          <a:effectLst/>
                        </a:rPr>
                        <a:t>94.5%</a:t>
                      </a:r>
                      <a:endParaRPr lang="en-GB" sz="1600" b="0" i="0" u="none" strike="noStrike"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pt-PT" sz="1600" b="0" i="0" u="none" strike="noStrike" dirty="0">
                          <a:solidFill>
                            <a:schemeClr val="tx1"/>
                          </a:solidFill>
                          <a:effectLst/>
                          <a:latin typeface="+mn-lt"/>
                        </a:rPr>
                        <a:t>94.0%</a:t>
                      </a:r>
                      <a:endParaRPr lang="en-GB" sz="1600" b="0" i="0" u="none" strike="noStrike" dirty="0">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37086243"/>
                  </a:ext>
                </a:extLst>
              </a:tr>
            </a:tbl>
          </a:graphicData>
        </a:graphic>
      </p:graphicFrame>
      <p:graphicFrame>
        <p:nvGraphicFramePr>
          <p:cNvPr id="5" name="Gráfico 4">
            <a:extLst>
              <a:ext uri="{FF2B5EF4-FFF2-40B4-BE49-F238E27FC236}">
                <a16:creationId xmlns:a16="http://schemas.microsoft.com/office/drawing/2014/main" id="{8A7D0B12-AFFC-43C7-A92F-2D7B0AE5474C}"/>
              </a:ext>
            </a:extLst>
          </p:cNvPr>
          <p:cNvGraphicFramePr>
            <a:graphicFrameLocks/>
          </p:cNvGraphicFramePr>
          <p:nvPr>
            <p:extLst>
              <p:ext uri="{D42A27DB-BD31-4B8C-83A1-F6EECF244321}">
                <p14:modId xmlns:p14="http://schemas.microsoft.com/office/powerpoint/2010/main" val="3846416155"/>
              </p:ext>
            </p:extLst>
          </p:nvPr>
        </p:nvGraphicFramePr>
        <p:xfrm>
          <a:off x="5425827" y="315873"/>
          <a:ext cx="6431876" cy="329748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Gráfico 8">
            <a:extLst>
              <a:ext uri="{FF2B5EF4-FFF2-40B4-BE49-F238E27FC236}">
                <a16:creationId xmlns:a16="http://schemas.microsoft.com/office/drawing/2014/main" id="{4321B565-3DE3-429A-8A0D-796018299811}"/>
              </a:ext>
            </a:extLst>
          </p:cNvPr>
          <p:cNvGraphicFramePr>
            <a:graphicFrameLocks/>
          </p:cNvGraphicFramePr>
          <p:nvPr>
            <p:extLst>
              <p:ext uri="{D42A27DB-BD31-4B8C-83A1-F6EECF244321}">
                <p14:modId xmlns:p14="http://schemas.microsoft.com/office/powerpoint/2010/main" val="2622456450"/>
              </p:ext>
            </p:extLst>
          </p:nvPr>
        </p:nvGraphicFramePr>
        <p:xfrm>
          <a:off x="547563" y="3820574"/>
          <a:ext cx="6575907" cy="27607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83941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469493" y="286002"/>
            <a:ext cx="6040539" cy="908617"/>
          </a:xfrm>
        </p:spPr>
        <p:txBody>
          <a:bodyPr>
            <a:normAutofit fontScale="90000"/>
          </a:bodyPr>
          <a:lstStyle/>
          <a:p>
            <a:r>
              <a:rPr lang="pt-PT" dirty="0"/>
              <a:t>Resultados do 3º Ciclo</a:t>
            </a:r>
            <a:endParaRPr lang="en-GB"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366258" y="1202526"/>
            <a:ext cx="5559055" cy="3819850"/>
          </a:xfrm>
        </p:spPr>
        <p:txBody>
          <a:bodyPr>
            <a:normAutofit/>
          </a:bodyPr>
          <a:lstStyle/>
          <a:p>
            <a:r>
              <a:rPr lang="pt-PT" sz="1800" dirty="0"/>
              <a:t>Os resultados do 3º ciclo desceram significativamente em 22/23 e voltaram a decrescer este ano, embora de forma menos significativa (1.6%);</a:t>
            </a:r>
          </a:p>
          <a:p>
            <a:r>
              <a:rPr lang="pt-PT" sz="1800" dirty="0"/>
              <a:t>A taxa de sucesso tem ficado sistematicamente abaixo da nacional, o que é esperado, dadas as características socioeconómicas dos nossos alunos;</a:t>
            </a:r>
          </a:p>
          <a:p>
            <a:r>
              <a:rPr lang="pt-PT" sz="1800" dirty="0"/>
              <a:t>No ano passado, a taxa de sucesso teve uma queda extremamente significativa e afastou-se da média nacional;</a:t>
            </a:r>
          </a:p>
          <a:p>
            <a:r>
              <a:rPr lang="pt-PT" sz="1800" dirty="0"/>
              <a:t>Este ano, a maior diminuição da taxa de sucesso foi no 8ºano, tendo-se verificado uma ligeira recuperação do 9ºano.</a:t>
            </a:r>
          </a:p>
        </p:txBody>
      </p:sp>
      <p:graphicFrame>
        <p:nvGraphicFramePr>
          <p:cNvPr id="9" name="Tabela 8">
            <a:extLst>
              <a:ext uri="{FF2B5EF4-FFF2-40B4-BE49-F238E27FC236}">
                <a16:creationId xmlns:a16="http://schemas.microsoft.com/office/drawing/2014/main" id="{22FDF176-386D-7E9B-2B62-B7276CA39620}"/>
              </a:ext>
            </a:extLst>
          </p:cNvPr>
          <p:cNvGraphicFramePr>
            <a:graphicFrameLocks noGrp="1"/>
          </p:cNvGraphicFramePr>
          <p:nvPr>
            <p:extLst>
              <p:ext uri="{D42A27DB-BD31-4B8C-83A1-F6EECF244321}">
                <p14:modId xmlns:p14="http://schemas.microsoft.com/office/powerpoint/2010/main" val="4073700320"/>
              </p:ext>
            </p:extLst>
          </p:nvPr>
        </p:nvGraphicFramePr>
        <p:xfrm>
          <a:off x="884902" y="5203777"/>
          <a:ext cx="4203294" cy="1013460"/>
        </p:xfrm>
        <a:graphic>
          <a:graphicData uri="http://schemas.openxmlformats.org/drawingml/2006/table">
            <a:tbl>
              <a:tblPr firstRow="1" firstCol="1">
                <a:tableStyleId>{5C22544A-7EE6-4342-B048-85BDC9FD1C3A}</a:tableStyleId>
              </a:tblPr>
              <a:tblGrid>
                <a:gridCol w="700549">
                  <a:extLst>
                    <a:ext uri="{9D8B030D-6E8A-4147-A177-3AD203B41FA5}">
                      <a16:colId xmlns:a16="http://schemas.microsoft.com/office/drawing/2014/main" val="312202007"/>
                    </a:ext>
                  </a:extLst>
                </a:gridCol>
                <a:gridCol w="700549">
                  <a:extLst>
                    <a:ext uri="{9D8B030D-6E8A-4147-A177-3AD203B41FA5}">
                      <a16:colId xmlns:a16="http://schemas.microsoft.com/office/drawing/2014/main" val="2047316329"/>
                    </a:ext>
                  </a:extLst>
                </a:gridCol>
                <a:gridCol w="700549">
                  <a:extLst>
                    <a:ext uri="{9D8B030D-6E8A-4147-A177-3AD203B41FA5}">
                      <a16:colId xmlns:a16="http://schemas.microsoft.com/office/drawing/2014/main" val="1317660182"/>
                    </a:ext>
                  </a:extLst>
                </a:gridCol>
                <a:gridCol w="700549">
                  <a:extLst>
                    <a:ext uri="{9D8B030D-6E8A-4147-A177-3AD203B41FA5}">
                      <a16:colId xmlns:a16="http://schemas.microsoft.com/office/drawing/2014/main" val="2422256707"/>
                    </a:ext>
                  </a:extLst>
                </a:gridCol>
                <a:gridCol w="700549">
                  <a:extLst>
                    <a:ext uri="{9D8B030D-6E8A-4147-A177-3AD203B41FA5}">
                      <a16:colId xmlns:a16="http://schemas.microsoft.com/office/drawing/2014/main" val="359844475"/>
                    </a:ext>
                  </a:extLst>
                </a:gridCol>
                <a:gridCol w="700549">
                  <a:extLst>
                    <a:ext uri="{9D8B030D-6E8A-4147-A177-3AD203B41FA5}">
                      <a16:colId xmlns:a16="http://schemas.microsoft.com/office/drawing/2014/main" val="1638919949"/>
                    </a:ext>
                  </a:extLst>
                </a:gridCol>
              </a:tblGrid>
              <a:tr h="190500">
                <a:tc>
                  <a:txBody>
                    <a:bodyPr/>
                    <a:lstStyle/>
                    <a:p>
                      <a:pPr algn="ctr" fontAlgn="b"/>
                      <a:endParaRPr lang="en-GB" sz="1600" b="0" i="0" u="none" strike="noStrike" dirty="0">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600" b="0" u="none" strike="noStrike">
                          <a:solidFill>
                            <a:schemeClr val="tx1"/>
                          </a:solidFill>
                          <a:effectLst/>
                          <a:latin typeface="+mn-lt"/>
                        </a:rPr>
                        <a:t>19/20</a:t>
                      </a:r>
                      <a:endParaRPr lang="en-GB" sz="1600" b="0" i="0" u="none" strike="noStrike">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600" b="0" u="none" strike="noStrike" dirty="0">
                          <a:solidFill>
                            <a:schemeClr val="tx1"/>
                          </a:solidFill>
                          <a:effectLst/>
                          <a:latin typeface="+mn-lt"/>
                        </a:rPr>
                        <a:t>20/21</a:t>
                      </a:r>
                      <a:endParaRPr lang="en-GB" sz="1600" b="0" i="0" u="none" strike="noStrike" dirty="0">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600" b="0" u="none" strike="noStrike">
                          <a:solidFill>
                            <a:schemeClr val="tx1"/>
                          </a:solidFill>
                          <a:effectLst/>
                          <a:latin typeface="+mn-lt"/>
                        </a:rPr>
                        <a:t>21/22</a:t>
                      </a:r>
                      <a:endParaRPr lang="en-GB" sz="1600" b="0" i="0" u="none" strike="noStrike">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600" b="0" u="none" strike="noStrike" dirty="0">
                          <a:solidFill>
                            <a:schemeClr val="tx1"/>
                          </a:solidFill>
                          <a:effectLst/>
                          <a:latin typeface="+mn-lt"/>
                        </a:rPr>
                        <a:t>22/23</a:t>
                      </a:r>
                      <a:endParaRPr lang="en-GB" sz="1600" b="0" i="0" u="none" strike="noStrike" dirty="0">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pt-PT" sz="1600" b="0" i="0" u="none" strike="noStrike" dirty="0">
                          <a:solidFill>
                            <a:schemeClr val="tx1"/>
                          </a:solidFill>
                          <a:effectLst/>
                          <a:latin typeface="+mn-lt"/>
                        </a:rPr>
                        <a:t>23/24</a:t>
                      </a:r>
                      <a:endParaRPr lang="en-GB" sz="1600" b="0" i="0" u="none" strike="noStrike" dirty="0">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5662019"/>
                  </a:ext>
                </a:extLst>
              </a:tr>
              <a:tr h="190500">
                <a:tc>
                  <a:txBody>
                    <a:bodyPr/>
                    <a:lstStyle/>
                    <a:p>
                      <a:pPr algn="ctr" fontAlgn="b"/>
                      <a:r>
                        <a:rPr lang="en-GB" sz="1600" b="0" u="none" strike="noStrike" dirty="0">
                          <a:solidFill>
                            <a:schemeClr val="tx1"/>
                          </a:solidFill>
                          <a:effectLst/>
                          <a:latin typeface="+mn-lt"/>
                        </a:rPr>
                        <a:t>7ºano</a:t>
                      </a:r>
                      <a:endParaRPr lang="en-GB" sz="1600" b="0" i="0" u="none" strike="noStrike" dirty="0">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a:solidFill>
                            <a:schemeClr val="tx1"/>
                          </a:solidFill>
                          <a:effectLst/>
                          <a:latin typeface="+mn-lt"/>
                        </a:rPr>
                        <a:t>88.5%</a:t>
                      </a:r>
                      <a:endParaRPr lang="en-GB" sz="1600" b="0" i="0" u="none" strike="noStrike">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a:solidFill>
                            <a:schemeClr val="tx1"/>
                          </a:solidFill>
                          <a:effectLst/>
                          <a:latin typeface="+mn-lt"/>
                        </a:rPr>
                        <a:t>85.0%</a:t>
                      </a:r>
                      <a:endParaRPr lang="en-GB" sz="1600" b="0" i="0" u="none" strike="noStrike">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a:solidFill>
                            <a:schemeClr val="tx1"/>
                          </a:solidFill>
                          <a:effectLst/>
                          <a:latin typeface="+mn-lt"/>
                        </a:rPr>
                        <a:t>92.6%</a:t>
                      </a:r>
                      <a:endParaRPr lang="en-GB" sz="1600" b="0" i="0" u="none" strike="noStrike">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dirty="0">
                          <a:solidFill>
                            <a:schemeClr val="tx1"/>
                          </a:solidFill>
                          <a:effectLst/>
                          <a:latin typeface="+mn-lt"/>
                        </a:rPr>
                        <a:t>86.5%</a:t>
                      </a:r>
                      <a:endParaRPr lang="en-GB" sz="1600" b="0" i="0" u="none" strike="noStrike" dirty="0">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i="0" u="none" strike="noStrike" dirty="0">
                          <a:solidFill>
                            <a:schemeClr val="tx1"/>
                          </a:solidFill>
                          <a:effectLst/>
                          <a:latin typeface="+mn-lt"/>
                        </a:rPr>
                        <a:t>85.40%</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40894905"/>
                  </a:ext>
                </a:extLst>
              </a:tr>
              <a:tr h="190500">
                <a:tc>
                  <a:txBody>
                    <a:bodyPr/>
                    <a:lstStyle/>
                    <a:p>
                      <a:pPr algn="ctr" fontAlgn="b"/>
                      <a:r>
                        <a:rPr lang="en-GB" sz="1600" b="0" u="none" strike="noStrike" dirty="0">
                          <a:solidFill>
                            <a:schemeClr val="tx1"/>
                          </a:solidFill>
                          <a:effectLst/>
                          <a:latin typeface="+mn-lt"/>
                        </a:rPr>
                        <a:t>8ºano</a:t>
                      </a:r>
                      <a:endParaRPr lang="en-GB" sz="1600" b="0" i="0" u="none" strike="noStrike" dirty="0">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a:solidFill>
                            <a:schemeClr val="tx1"/>
                          </a:solidFill>
                          <a:effectLst/>
                          <a:latin typeface="+mn-lt"/>
                        </a:rPr>
                        <a:t>91.8%</a:t>
                      </a:r>
                      <a:endParaRPr lang="en-GB" sz="1600" b="0" i="0" u="none" strike="noStrike">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a:solidFill>
                            <a:schemeClr val="tx1"/>
                          </a:solidFill>
                          <a:effectLst/>
                          <a:latin typeface="+mn-lt"/>
                        </a:rPr>
                        <a:t>91.2%</a:t>
                      </a:r>
                      <a:endParaRPr lang="en-GB" sz="1600" b="0" i="0" u="none" strike="noStrike">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a:solidFill>
                            <a:schemeClr val="tx1"/>
                          </a:solidFill>
                          <a:effectLst/>
                          <a:latin typeface="+mn-lt"/>
                        </a:rPr>
                        <a:t>92.8%</a:t>
                      </a:r>
                      <a:endParaRPr lang="en-GB" sz="1600" b="0" i="0" u="none" strike="noStrike">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dirty="0">
                          <a:solidFill>
                            <a:schemeClr val="tx1"/>
                          </a:solidFill>
                          <a:effectLst/>
                          <a:latin typeface="+mn-lt"/>
                        </a:rPr>
                        <a:t>87.8%</a:t>
                      </a:r>
                      <a:endParaRPr lang="en-GB" sz="1600" b="0" i="0" u="none" strike="noStrike" dirty="0">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i="0" u="none" strike="noStrike">
                          <a:solidFill>
                            <a:schemeClr val="tx1"/>
                          </a:solidFill>
                          <a:effectLst/>
                          <a:latin typeface="+mn-lt"/>
                        </a:rPr>
                        <a:t>82.98%</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51157613"/>
                  </a:ext>
                </a:extLst>
              </a:tr>
              <a:tr h="190500">
                <a:tc>
                  <a:txBody>
                    <a:bodyPr/>
                    <a:lstStyle/>
                    <a:p>
                      <a:pPr algn="ctr" fontAlgn="b"/>
                      <a:r>
                        <a:rPr lang="en-GB" sz="1600" b="0" u="none" strike="noStrike" dirty="0">
                          <a:solidFill>
                            <a:schemeClr val="tx1"/>
                          </a:solidFill>
                          <a:effectLst/>
                          <a:latin typeface="+mn-lt"/>
                        </a:rPr>
                        <a:t>9ºano</a:t>
                      </a:r>
                      <a:endParaRPr lang="en-GB" sz="1600" b="0" i="0" u="none" strike="noStrike" dirty="0">
                        <a:solidFill>
                          <a:schemeClr val="tx1"/>
                        </a:solidFill>
                        <a:effectLst/>
                        <a:latin typeface="+mn-lt"/>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dirty="0">
                          <a:solidFill>
                            <a:schemeClr val="tx1"/>
                          </a:solidFill>
                          <a:effectLst/>
                          <a:latin typeface="+mn-lt"/>
                        </a:rPr>
                        <a:t>95.0%</a:t>
                      </a:r>
                      <a:endParaRPr lang="en-GB" sz="1600" b="0" i="0" u="none" strike="noStrike" dirty="0">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dirty="0">
                          <a:solidFill>
                            <a:schemeClr val="tx1"/>
                          </a:solidFill>
                          <a:effectLst/>
                          <a:latin typeface="+mn-lt"/>
                        </a:rPr>
                        <a:t>94.6%</a:t>
                      </a:r>
                      <a:endParaRPr lang="en-GB" sz="1600" b="0" i="0" u="none" strike="noStrike" dirty="0">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dirty="0">
                          <a:solidFill>
                            <a:schemeClr val="tx1"/>
                          </a:solidFill>
                          <a:effectLst/>
                          <a:latin typeface="+mn-lt"/>
                        </a:rPr>
                        <a:t>93.9%</a:t>
                      </a:r>
                      <a:endParaRPr lang="en-GB" sz="1600" b="0" i="0" u="none" strike="noStrike" dirty="0">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u="none" strike="noStrike" dirty="0">
                          <a:solidFill>
                            <a:schemeClr val="tx1"/>
                          </a:solidFill>
                          <a:effectLst/>
                          <a:latin typeface="+mn-lt"/>
                        </a:rPr>
                        <a:t>81.4%</a:t>
                      </a:r>
                      <a:endParaRPr lang="en-GB" sz="1600" b="0" i="0" u="none" strike="noStrike" dirty="0">
                        <a:solidFill>
                          <a:schemeClr val="tx1"/>
                        </a:solidFill>
                        <a:effectLst/>
                        <a:latin typeface="+mn-lt"/>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b="0" i="0" u="none" strike="noStrike" dirty="0">
                          <a:solidFill>
                            <a:schemeClr val="tx1"/>
                          </a:solidFill>
                          <a:effectLst/>
                          <a:latin typeface="+mn-lt"/>
                        </a:rPr>
                        <a:t>82.31%</a:t>
                      </a: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58762952"/>
                  </a:ext>
                </a:extLst>
              </a:tr>
            </a:tbl>
          </a:graphicData>
        </a:graphic>
      </p:graphicFrame>
      <p:graphicFrame>
        <p:nvGraphicFramePr>
          <p:cNvPr id="6" name="Gráfico 5">
            <a:extLst>
              <a:ext uri="{FF2B5EF4-FFF2-40B4-BE49-F238E27FC236}">
                <a16:creationId xmlns:a16="http://schemas.microsoft.com/office/drawing/2014/main" id="{339C5C04-CB59-4009-AE5B-89FB2E787BE7}"/>
              </a:ext>
            </a:extLst>
          </p:cNvPr>
          <p:cNvGraphicFramePr>
            <a:graphicFrameLocks/>
          </p:cNvGraphicFramePr>
          <p:nvPr>
            <p:extLst>
              <p:ext uri="{D42A27DB-BD31-4B8C-83A1-F6EECF244321}">
                <p14:modId xmlns:p14="http://schemas.microsoft.com/office/powerpoint/2010/main" val="2895975325"/>
              </p:ext>
            </p:extLst>
          </p:nvPr>
        </p:nvGraphicFramePr>
        <p:xfrm>
          <a:off x="5925313" y="454976"/>
          <a:ext cx="5876925" cy="29740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Gráfico 6">
            <a:extLst>
              <a:ext uri="{FF2B5EF4-FFF2-40B4-BE49-F238E27FC236}">
                <a16:creationId xmlns:a16="http://schemas.microsoft.com/office/drawing/2014/main" id="{367E92E5-09BC-4208-8265-04AFAC83E527}"/>
              </a:ext>
            </a:extLst>
          </p:cNvPr>
          <p:cNvGraphicFramePr>
            <a:graphicFrameLocks/>
          </p:cNvGraphicFramePr>
          <p:nvPr>
            <p:extLst>
              <p:ext uri="{D42A27DB-BD31-4B8C-83A1-F6EECF244321}">
                <p14:modId xmlns:p14="http://schemas.microsoft.com/office/powerpoint/2010/main" val="3694838009"/>
              </p:ext>
            </p:extLst>
          </p:nvPr>
        </p:nvGraphicFramePr>
        <p:xfrm>
          <a:off x="5877688" y="3787318"/>
          <a:ext cx="5924550" cy="26479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67940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307265" y="286002"/>
            <a:ext cx="6040539" cy="908617"/>
          </a:xfrm>
        </p:spPr>
        <p:txBody>
          <a:bodyPr>
            <a:normAutofit fontScale="90000"/>
          </a:bodyPr>
          <a:lstStyle/>
          <a:p>
            <a:r>
              <a:rPr lang="pt-PT" dirty="0"/>
              <a:t>Resultados do 3º Ciclo</a:t>
            </a:r>
            <a:endParaRPr lang="en-GB"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425250" y="1453242"/>
            <a:ext cx="5652165" cy="4814823"/>
          </a:xfrm>
        </p:spPr>
        <p:txBody>
          <a:bodyPr>
            <a:normAutofit/>
          </a:bodyPr>
          <a:lstStyle/>
          <a:p>
            <a:r>
              <a:rPr lang="pt-PT" sz="1800" dirty="0"/>
              <a:t>A Escola Gaspar Campello apresenta taxas de sucesso em linha com as nacionais e sempre superiores à Escola Vítor Melícias;</a:t>
            </a:r>
          </a:p>
          <a:p>
            <a:r>
              <a:rPr lang="pt-PT" sz="1800" dirty="0"/>
              <a:t>A escola Vítor Melícias foi a responsável pela diminuição da taxa de sucesso do agrupamento, tendo registado valores inferiores aos do ano anterior em todos os anos de escolaridade;</a:t>
            </a:r>
          </a:p>
          <a:p>
            <a:r>
              <a:rPr lang="en-GB" sz="1800" dirty="0"/>
              <a:t>Em </a:t>
            </a:r>
            <a:r>
              <a:rPr lang="en-GB" sz="1800" dirty="0" err="1"/>
              <a:t>Campelos</a:t>
            </a:r>
            <a:r>
              <a:rPr lang="en-GB" sz="1800" dirty="0"/>
              <a:t>, a taxa de </a:t>
            </a:r>
            <a:r>
              <a:rPr lang="en-GB" sz="1800" dirty="0" err="1"/>
              <a:t>sucesso</a:t>
            </a:r>
            <a:r>
              <a:rPr lang="en-GB" sz="1800" dirty="0"/>
              <a:t> </a:t>
            </a:r>
            <a:r>
              <a:rPr lang="en-GB" sz="1800" dirty="0" err="1"/>
              <a:t>melhorou</a:t>
            </a:r>
            <a:r>
              <a:rPr lang="en-GB" sz="1800" dirty="0"/>
              <a:t> </a:t>
            </a:r>
            <a:r>
              <a:rPr lang="en-GB" sz="1800" dirty="0" err="1"/>
              <a:t>em</a:t>
            </a:r>
            <a:r>
              <a:rPr lang="en-GB" sz="1800" dirty="0"/>
              <a:t> </a:t>
            </a:r>
            <a:r>
              <a:rPr lang="en-GB" sz="1800" dirty="0" err="1"/>
              <a:t>todos</a:t>
            </a:r>
            <a:r>
              <a:rPr lang="en-GB" sz="1800" dirty="0"/>
              <a:t> </a:t>
            </a:r>
            <a:r>
              <a:rPr lang="en-GB" sz="1800" dirty="0" err="1"/>
              <a:t>os</a:t>
            </a:r>
            <a:r>
              <a:rPr lang="en-GB" sz="1800" dirty="0"/>
              <a:t> </a:t>
            </a:r>
            <a:r>
              <a:rPr lang="en-GB" sz="1800" dirty="0" err="1"/>
              <a:t>anos</a:t>
            </a:r>
            <a:r>
              <a:rPr lang="en-GB" sz="1800" dirty="0"/>
              <a:t> de </a:t>
            </a:r>
            <a:r>
              <a:rPr lang="en-GB" sz="1800" dirty="0" err="1"/>
              <a:t>escolaridade</a:t>
            </a:r>
            <a:r>
              <a:rPr lang="en-GB" sz="1800" dirty="0"/>
              <a:t>, com o 9º </a:t>
            </a:r>
            <a:r>
              <a:rPr lang="en-GB" sz="1800" dirty="0" err="1"/>
              <a:t>ano</a:t>
            </a:r>
            <a:r>
              <a:rPr lang="en-GB" sz="1800" dirty="0"/>
              <a:t> a </a:t>
            </a:r>
            <a:r>
              <a:rPr lang="en-GB" sz="1800" dirty="0" err="1"/>
              <a:t>registar</a:t>
            </a:r>
            <a:r>
              <a:rPr lang="en-GB" sz="1800" dirty="0"/>
              <a:t> </a:t>
            </a:r>
            <a:r>
              <a:rPr lang="en-GB" sz="1800" dirty="0" err="1"/>
              <a:t>uma</a:t>
            </a:r>
            <a:r>
              <a:rPr lang="en-GB" sz="1800" dirty="0"/>
              <a:t> franca </a:t>
            </a:r>
            <a:r>
              <a:rPr lang="en-GB" sz="1800" dirty="0" err="1"/>
              <a:t>recuperação</a:t>
            </a:r>
            <a:r>
              <a:rPr lang="en-GB" sz="1800" dirty="0"/>
              <a:t> (+7,4%);</a:t>
            </a:r>
          </a:p>
          <a:p>
            <a:r>
              <a:rPr lang="en-GB" sz="1800" dirty="0"/>
              <a:t>A taxa de </a:t>
            </a:r>
            <a:r>
              <a:rPr lang="en-GB" sz="1800" dirty="0" err="1"/>
              <a:t>sucesso</a:t>
            </a:r>
            <a:r>
              <a:rPr lang="en-GB" sz="1800" dirty="0"/>
              <a:t> global do 3ºciclo da VM é de 78,3% , </a:t>
            </a:r>
            <a:r>
              <a:rPr lang="en-GB" sz="1800" dirty="0" err="1"/>
              <a:t>enquanto</a:t>
            </a:r>
            <a:r>
              <a:rPr lang="en-GB" sz="1800" dirty="0"/>
              <a:t> que </a:t>
            </a:r>
            <a:r>
              <a:rPr lang="en-GB" sz="1800" dirty="0" err="1"/>
              <a:t>na</a:t>
            </a:r>
            <a:r>
              <a:rPr lang="en-GB" sz="1800" dirty="0"/>
              <a:t> GC é de 94,1%.</a:t>
            </a:r>
          </a:p>
        </p:txBody>
      </p:sp>
      <p:graphicFrame>
        <p:nvGraphicFramePr>
          <p:cNvPr id="4" name="Gráfico 3">
            <a:extLst>
              <a:ext uri="{FF2B5EF4-FFF2-40B4-BE49-F238E27FC236}">
                <a16:creationId xmlns:a16="http://schemas.microsoft.com/office/drawing/2014/main" id="{7C817261-0D4E-600A-DFFA-BD46B1B78876}"/>
              </a:ext>
            </a:extLst>
          </p:cNvPr>
          <p:cNvGraphicFramePr>
            <a:graphicFrameLocks/>
          </p:cNvGraphicFramePr>
          <p:nvPr>
            <p:extLst>
              <p:ext uri="{D42A27DB-BD31-4B8C-83A1-F6EECF244321}">
                <p14:modId xmlns:p14="http://schemas.microsoft.com/office/powerpoint/2010/main" val="581584754"/>
              </p:ext>
            </p:extLst>
          </p:nvPr>
        </p:nvGraphicFramePr>
        <p:xfrm>
          <a:off x="6114584" y="439258"/>
          <a:ext cx="5652165" cy="398525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ela 4">
            <a:extLst>
              <a:ext uri="{FF2B5EF4-FFF2-40B4-BE49-F238E27FC236}">
                <a16:creationId xmlns:a16="http://schemas.microsoft.com/office/drawing/2014/main" id="{153BE7EF-D688-3EBA-6645-5A6BAD296319}"/>
              </a:ext>
            </a:extLst>
          </p:cNvPr>
          <p:cNvGraphicFramePr>
            <a:graphicFrameLocks noGrp="1"/>
          </p:cNvGraphicFramePr>
          <p:nvPr>
            <p:extLst>
              <p:ext uri="{D42A27DB-BD31-4B8C-83A1-F6EECF244321}">
                <p14:modId xmlns:p14="http://schemas.microsoft.com/office/powerpoint/2010/main" val="1367301996"/>
              </p:ext>
            </p:extLst>
          </p:nvPr>
        </p:nvGraphicFramePr>
        <p:xfrm>
          <a:off x="6208083" y="4632853"/>
          <a:ext cx="5294184" cy="1785889"/>
        </p:xfrm>
        <a:graphic>
          <a:graphicData uri="http://schemas.openxmlformats.org/drawingml/2006/table">
            <a:tbl>
              <a:tblPr>
                <a:tableStyleId>{5C22544A-7EE6-4342-B048-85BDC9FD1C3A}</a:tableStyleId>
              </a:tblPr>
              <a:tblGrid>
                <a:gridCol w="882364">
                  <a:extLst>
                    <a:ext uri="{9D8B030D-6E8A-4147-A177-3AD203B41FA5}">
                      <a16:colId xmlns:a16="http://schemas.microsoft.com/office/drawing/2014/main" val="2617139007"/>
                    </a:ext>
                  </a:extLst>
                </a:gridCol>
                <a:gridCol w="882364">
                  <a:extLst>
                    <a:ext uri="{9D8B030D-6E8A-4147-A177-3AD203B41FA5}">
                      <a16:colId xmlns:a16="http://schemas.microsoft.com/office/drawing/2014/main" val="4100872078"/>
                    </a:ext>
                  </a:extLst>
                </a:gridCol>
                <a:gridCol w="882364">
                  <a:extLst>
                    <a:ext uri="{9D8B030D-6E8A-4147-A177-3AD203B41FA5}">
                      <a16:colId xmlns:a16="http://schemas.microsoft.com/office/drawing/2014/main" val="115932474"/>
                    </a:ext>
                  </a:extLst>
                </a:gridCol>
                <a:gridCol w="882364">
                  <a:extLst>
                    <a:ext uri="{9D8B030D-6E8A-4147-A177-3AD203B41FA5}">
                      <a16:colId xmlns:a16="http://schemas.microsoft.com/office/drawing/2014/main" val="2956100661"/>
                    </a:ext>
                  </a:extLst>
                </a:gridCol>
                <a:gridCol w="882364">
                  <a:extLst>
                    <a:ext uri="{9D8B030D-6E8A-4147-A177-3AD203B41FA5}">
                      <a16:colId xmlns:a16="http://schemas.microsoft.com/office/drawing/2014/main" val="1756244583"/>
                    </a:ext>
                  </a:extLst>
                </a:gridCol>
                <a:gridCol w="882364">
                  <a:extLst>
                    <a:ext uri="{9D8B030D-6E8A-4147-A177-3AD203B41FA5}">
                      <a16:colId xmlns:a16="http://schemas.microsoft.com/office/drawing/2014/main" val="3803536480"/>
                    </a:ext>
                  </a:extLst>
                </a:gridCol>
              </a:tblGrid>
              <a:tr h="253693">
                <a:tc>
                  <a:txBody>
                    <a:bodyPr/>
                    <a:lstStyle/>
                    <a:p>
                      <a:pPr algn="ctr" fontAlgn="b"/>
                      <a:r>
                        <a:rPr lang="en-GB" sz="1300" u="none" strike="noStrike" dirty="0">
                          <a:solidFill>
                            <a:schemeClr val="tx1"/>
                          </a:solidFill>
                          <a:effectLst/>
                        </a:rPr>
                        <a:t> </a:t>
                      </a:r>
                      <a:endParaRPr lang="en-GB" sz="1300" b="0" i="0" u="none" strike="noStrike" dirty="0">
                        <a:solidFill>
                          <a:schemeClr val="tx1"/>
                        </a:solidFill>
                        <a:effectLst/>
                        <a:latin typeface="Calibri" panose="020F0502020204030204" pitchFamily="34" charset="0"/>
                      </a:endParaRPr>
                    </a:p>
                  </a:txBody>
                  <a:tcPr marL="11526" marR="11526" marT="11526"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 </a:t>
                      </a:r>
                      <a:endParaRPr lang="en-GB" sz="1300" b="0" i="0" u="none" strike="noStrike" dirty="0">
                        <a:solidFill>
                          <a:schemeClr val="tx1"/>
                        </a:solidFill>
                        <a:effectLst/>
                        <a:latin typeface="Calibri" panose="020F0502020204030204" pitchFamily="34" charset="0"/>
                      </a:endParaRPr>
                    </a:p>
                  </a:txBody>
                  <a:tcPr marL="11526" marR="11526" marT="11526"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21/22</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22/23</a:t>
                      </a:r>
                      <a:endParaRPr lang="en-GB" sz="1300" b="0" i="0" u="none" strike="noStrike" dirty="0">
                        <a:solidFill>
                          <a:schemeClr val="tx1"/>
                        </a:solidFill>
                        <a:effectLst/>
                        <a:latin typeface="Calibri" panose="020F0502020204030204" pitchFamily="34" charset="0"/>
                      </a:endParaRPr>
                    </a:p>
                  </a:txBody>
                  <a:tcPr marL="11526" marR="11526" marT="11526"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300" u="none" strike="noStrike" dirty="0">
                          <a:solidFill>
                            <a:schemeClr val="tx1"/>
                          </a:solidFill>
                          <a:effectLst/>
                        </a:rPr>
                        <a:t>23/24</a:t>
                      </a:r>
                      <a:endParaRPr lang="en-GB" sz="1300" b="0" i="0" u="none" strike="noStrike" dirty="0">
                        <a:solidFill>
                          <a:schemeClr val="tx1"/>
                        </a:solidFill>
                        <a:effectLst/>
                        <a:latin typeface="Calibri" panose="020F0502020204030204" pitchFamily="34" charset="0"/>
                      </a:endParaRPr>
                    </a:p>
                  </a:txBody>
                  <a:tcPr marL="11526" marR="11526" marT="11526"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300" u="none" strike="noStrike" dirty="0" err="1">
                          <a:solidFill>
                            <a:schemeClr val="tx1"/>
                          </a:solidFill>
                          <a:effectLst/>
                        </a:rPr>
                        <a:t>diferença</a:t>
                      </a:r>
                      <a:endParaRPr lang="en-GB" sz="1300" b="0" i="0" u="none" strike="noStrike" dirty="0">
                        <a:solidFill>
                          <a:schemeClr val="tx1"/>
                        </a:solidFill>
                        <a:effectLst/>
                        <a:latin typeface="Calibri" panose="020F0502020204030204" pitchFamily="34" charset="0"/>
                      </a:endParaRPr>
                    </a:p>
                  </a:txBody>
                  <a:tcPr marL="11526" marR="11526" marT="11526" marB="0" anchor="ct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22619916"/>
                  </a:ext>
                </a:extLst>
              </a:tr>
              <a:tr h="253693">
                <a:tc rowSpan="3">
                  <a:txBody>
                    <a:bodyPr/>
                    <a:lstStyle/>
                    <a:p>
                      <a:pPr algn="ctr" fontAlgn="ctr"/>
                      <a:r>
                        <a:rPr lang="en-GB" sz="1300" u="none" strike="noStrike" dirty="0">
                          <a:solidFill>
                            <a:schemeClr val="tx1"/>
                          </a:solidFill>
                          <a:effectLst/>
                        </a:rPr>
                        <a:t>VM</a:t>
                      </a:r>
                      <a:endParaRPr lang="en-GB" sz="1300" b="0" i="0" u="none" strike="noStrike" dirty="0">
                        <a:solidFill>
                          <a:schemeClr val="tx1"/>
                        </a:solidFill>
                        <a:effectLst/>
                        <a:latin typeface="Calibri" panose="020F0502020204030204" pitchFamily="34" charset="0"/>
                      </a:endParaRPr>
                    </a:p>
                  </a:txBody>
                  <a:tcPr marL="100584" marR="100584" marT="50292" marB="50292"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7ºVM</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92.4%</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a:solidFill>
                            <a:schemeClr val="tx1"/>
                          </a:solidFill>
                          <a:effectLst/>
                        </a:rPr>
                        <a:t>83.0%</a:t>
                      </a:r>
                      <a:endParaRPr lang="en-GB" sz="1300" b="0" i="0" u="none" strike="noStrike">
                        <a:solidFill>
                          <a:schemeClr val="tx1"/>
                        </a:solidFill>
                        <a:effectLst/>
                        <a:latin typeface="Calibri" panose="020F0502020204030204" pitchFamily="34" charset="0"/>
                      </a:endParaRPr>
                    </a:p>
                  </a:txBody>
                  <a:tcPr marL="11526" marR="11526" marT="11526"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ctr"/>
                      <a:r>
                        <a:rPr lang="en-GB" sz="1300" u="none" strike="noStrike">
                          <a:solidFill>
                            <a:schemeClr val="tx1"/>
                          </a:solidFill>
                          <a:effectLst/>
                        </a:rPr>
                        <a:t>78.9%</a:t>
                      </a:r>
                      <a:endParaRPr lang="en-GB" sz="1300" b="0" i="0" u="none" strike="noStrike">
                        <a:solidFill>
                          <a:schemeClr val="tx1"/>
                        </a:solidFill>
                        <a:effectLst/>
                        <a:latin typeface="Calibri" panose="020F0502020204030204" pitchFamily="34" charset="0"/>
                      </a:endParaRPr>
                    </a:p>
                  </a:txBody>
                  <a:tcPr marL="11526" marR="11526" marT="11526" marB="0"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dirty="0">
                          <a:solidFill>
                            <a:srgbClr val="FF0000"/>
                          </a:solidFill>
                          <a:effectLst/>
                        </a:rPr>
                        <a:t>-4.1%</a:t>
                      </a:r>
                      <a:endParaRPr lang="en-GB" sz="1600" b="0" i="0" u="none" strike="noStrike" dirty="0">
                        <a:solidFill>
                          <a:srgbClr val="FF0000"/>
                        </a:solidFill>
                        <a:effectLst/>
                        <a:latin typeface="Calibri" panose="020F0502020204030204" pitchFamily="34" charset="0"/>
                      </a:endParaRPr>
                    </a:p>
                  </a:txBody>
                  <a:tcPr marL="11526" marR="11526" marT="11526"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5392438"/>
                  </a:ext>
                </a:extLst>
              </a:tr>
              <a:tr h="253693">
                <a:tc vMerge="1">
                  <a:txBody>
                    <a:bodyPr/>
                    <a:lstStyle/>
                    <a:p>
                      <a:endParaRPr lang="en-GB"/>
                    </a:p>
                  </a:txBody>
                  <a:tcPr/>
                </a:tc>
                <a:tc>
                  <a:txBody>
                    <a:bodyPr/>
                    <a:lstStyle/>
                    <a:p>
                      <a:pPr algn="ctr" fontAlgn="b"/>
                      <a:r>
                        <a:rPr lang="en-GB" sz="1300" u="none" strike="noStrike" dirty="0">
                          <a:solidFill>
                            <a:schemeClr val="tx1"/>
                          </a:solidFill>
                          <a:effectLst/>
                        </a:rPr>
                        <a:t>8ºVM</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a:solidFill>
                            <a:schemeClr val="tx1"/>
                          </a:solidFill>
                          <a:effectLst/>
                        </a:rPr>
                        <a:t>91.6%</a:t>
                      </a:r>
                      <a:endParaRPr lang="en-GB" sz="1300" b="0" i="0" u="none" strike="noStrike">
                        <a:solidFill>
                          <a:schemeClr val="tx1"/>
                        </a:solidFill>
                        <a:effectLst/>
                        <a:latin typeface="Calibri" panose="020F0502020204030204" pitchFamily="34" charset="0"/>
                      </a:endParaRPr>
                    </a:p>
                  </a:txBody>
                  <a:tcPr marL="11526" marR="11526" marT="11526"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a:solidFill>
                            <a:schemeClr val="tx1"/>
                          </a:solidFill>
                          <a:effectLst/>
                        </a:rPr>
                        <a:t>82.7%</a:t>
                      </a:r>
                      <a:endParaRPr lang="en-GB" sz="1300" b="0" i="0" u="none" strike="noStrike">
                        <a:solidFill>
                          <a:schemeClr val="tx1"/>
                        </a:solidFill>
                        <a:effectLst/>
                        <a:latin typeface="Calibri" panose="020F0502020204030204" pitchFamily="34" charset="0"/>
                      </a:endParaRPr>
                    </a:p>
                  </a:txBody>
                  <a:tcPr marL="11526" marR="11526" marT="11526"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300" u="none" strike="noStrike">
                          <a:solidFill>
                            <a:schemeClr val="tx1"/>
                          </a:solidFill>
                          <a:effectLst/>
                        </a:rPr>
                        <a:t>76.5%</a:t>
                      </a:r>
                      <a:endParaRPr lang="en-GB" sz="1300" b="0" i="0" u="none" strike="noStrike">
                        <a:solidFill>
                          <a:schemeClr val="tx1"/>
                        </a:solidFill>
                        <a:effectLst/>
                        <a:latin typeface="Calibri" panose="020F0502020204030204" pitchFamily="34" charset="0"/>
                      </a:endParaRPr>
                    </a:p>
                  </a:txBody>
                  <a:tcPr marL="11526" marR="11526" marT="11526"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dirty="0">
                          <a:solidFill>
                            <a:srgbClr val="FF0000"/>
                          </a:solidFill>
                          <a:effectLst/>
                        </a:rPr>
                        <a:t>-6.2%</a:t>
                      </a:r>
                      <a:endParaRPr lang="en-GB" sz="1600" b="0" i="0" u="none" strike="noStrike" dirty="0">
                        <a:solidFill>
                          <a:srgbClr val="FF0000"/>
                        </a:solidFill>
                        <a:effectLst/>
                        <a:latin typeface="Calibri" panose="020F0502020204030204" pitchFamily="34" charset="0"/>
                      </a:endParaRPr>
                    </a:p>
                  </a:txBody>
                  <a:tcPr marL="11526" marR="11526" marT="11526"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119657998"/>
                  </a:ext>
                </a:extLst>
              </a:tr>
              <a:tr h="253693">
                <a:tc vMerge="1">
                  <a:txBody>
                    <a:bodyPr/>
                    <a:lstStyle/>
                    <a:p>
                      <a:endParaRPr lang="en-GB"/>
                    </a:p>
                  </a:txBody>
                  <a:tcPr/>
                </a:tc>
                <a:tc>
                  <a:txBody>
                    <a:bodyPr/>
                    <a:lstStyle/>
                    <a:p>
                      <a:pPr algn="ctr" fontAlgn="b"/>
                      <a:r>
                        <a:rPr lang="en-GB" sz="1300" u="none" strike="noStrike" dirty="0">
                          <a:solidFill>
                            <a:schemeClr val="tx1"/>
                          </a:solidFill>
                          <a:effectLst/>
                        </a:rPr>
                        <a:t>9ºVM</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92.4%</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82.4%</a:t>
                      </a:r>
                      <a:endParaRPr lang="en-GB" sz="1300" b="0" i="0" u="none" strike="noStrike" dirty="0">
                        <a:solidFill>
                          <a:schemeClr val="tx1"/>
                        </a:solidFill>
                        <a:effectLst/>
                        <a:latin typeface="Calibri" panose="020F0502020204030204" pitchFamily="34" charset="0"/>
                      </a:endParaRPr>
                    </a:p>
                  </a:txBody>
                  <a:tcPr marL="11526" marR="11526" marT="11526"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300" u="none" strike="noStrike" dirty="0">
                          <a:solidFill>
                            <a:schemeClr val="tx1"/>
                          </a:solidFill>
                          <a:effectLst/>
                        </a:rPr>
                        <a:t>79.8%</a:t>
                      </a:r>
                      <a:endParaRPr lang="en-GB" sz="1300" b="0" i="0" u="none" strike="noStrike" dirty="0">
                        <a:solidFill>
                          <a:schemeClr val="tx1"/>
                        </a:solidFill>
                        <a:effectLst/>
                        <a:latin typeface="Calibri" panose="020F0502020204030204" pitchFamily="34" charset="0"/>
                      </a:endParaRPr>
                    </a:p>
                  </a:txBody>
                  <a:tcPr marL="11526" marR="11526" marT="11526"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600" u="none" strike="noStrike" dirty="0">
                          <a:solidFill>
                            <a:srgbClr val="FF0000"/>
                          </a:solidFill>
                          <a:effectLst/>
                        </a:rPr>
                        <a:t>-2.6%</a:t>
                      </a:r>
                      <a:endParaRPr lang="en-GB" sz="1600" b="0" i="0" u="none" strike="noStrike" dirty="0">
                        <a:solidFill>
                          <a:srgbClr val="FF0000"/>
                        </a:solidFill>
                        <a:effectLst/>
                        <a:latin typeface="Calibri" panose="020F0502020204030204" pitchFamily="34" charset="0"/>
                      </a:endParaRPr>
                    </a:p>
                  </a:txBody>
                  <a:tcPr marL="11526" marR="11526" marT="11526" marB="0" anchor="ct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6387637"/>
                  </a:ext>
                </a:extLst>
              </a:tr>
              <a:tr h="253693">
                <a:tc rowSpan="3">
                  <a:txBody>
                    <a:bodyPr/>
                    <a:lstStyle/>
                    <a:p>
                      <a:pPr algn="ctr" fontAlgn="ctr"/>
                      <a:r>
                        <a:rPr lang="en-GB" sz="1300" u="none" strike="noStrike" dirty="0">
                          <a:solidFill>
                            <a:schemeClr val="tx1"/>
                          </a:solidFill>
                          <a:effectLst/>
                        </a:rPr>
                        <a:t>GC</a:t>
                      </a:r>
                      <a:endParaRPr lang="en-GB" sz="1300" b="0" i="0" u="none" strike="noStrike" dirty="0">
                        <a:solidFill>
                          <a:schemeClr val="tx1"/>
                        </a:solidFill>
                        <a:effectLst/>
                        <a:latin typeface="Calibri" panose="020F0502020204030204" pitchFamily="34" charset="0"/>
                      </a:endParaRPr>
                    </a:p>
                  </a:txBody>
                  <a:tcPr marL="100584" marR="100584" marT="50292" marB="50292"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7ºGC</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93.0%</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93.3%</a:t>
                      </a:r>
                      <a:endParaRPr lang="en-GB" sz="1300" b="0" i="0" u="none" strike="noStrike" dirty="0">
                        <a:solidFill>
                          <a:schemeClr val="tx1"/>
                        </a:solidFill>
                        <a:effectLst/>
                        <a:latin typeface="Calibri" panose="020F0502020204030204" pitchFamily="34" charset="0"/>
                      </a:endParaRPr>
                    </a:p>
                  </a:txBody>
                  <a:tcPr marL="11526" marR="11526" marT="11526"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ctr"/>
                      <a:r>
                        <a:rPr lang="en-GB" sz="1300" u="none" strike="noStrike" dirty="0">
                          <a:solidFill>
                            <a:schemeClr val="tx1"/>
                          </a:solidFill>
                          <a:effectLst/>
                        </a:rPr>
                        <a:t>97.9%</a:t>
                      </a:r>
                      <a:endParaRPr lang="en-GB" sz="1300" b="0" i="0" u="none" strike="noStrike" dirty="0">
                        <a:solidFill>
                          <a:schemeClr val="tx1"/>
                        </a:solidFill>
                        <a:effectLst/>
                        <a:latin typeface="Calibri" panose="020F0502020204030204" pitchFamily="34" charset="0"/>
                      </a:endParaRPr>
                    </a:p>
                  </a:txBody>
                  <a:tcPr marL="11526" marR="11526" marT="11526" marB="0" anchor="ct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dirty="0">
                          <a:solidFill>
                            <a:srgbClr val="92D050"/>
                          </a:solidFill>
                          <a:effectLst/>
                        </a:rPr>
                        <a:t>+4.5%</a:t>
                      </a:r>
                      <a:endParaRPr lang="en-GB" sz="1600" b="0" i="0" u="none" strike="noStrike" dirty="0">
                        <a:solidFill>
                          <a:srgbClr val="92D050"/>
                        </a:solidFill>
                        <a:effectLst/>
                        <a:latin typeface="Calibri" panose="020F0502020204030204" pitchFamily="34" charset="0"/>
                      </a:endParaRPr>
                    </a:p>
                  </a:txBody>
                  <a:tcPr marL="11526" marR="11526" marT="11526" marB="0" anchor="ct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07849"/>
                  </a:ext>
                </a:extLst>
              </a:tr>
              <a:tr h="253693">
                <a:tc vMerge="1">
                  <a:txBody>
                    <a:bodyPr/>
                    <a:lstStyle/>
                    <a:p>
                      <a:endParaRPr lang="en-GB"/>
                    </a:p>
                  </a:txBody>
                  <a:tcPr/>
                </a:tc>
                <a:tc>
                  <a:txBody>
                    <a:bodyPr/>
                    <a:lstStyle/>
                    <a:p>
                      <a:pPr algn="ctr" fontAlgn="b"/>
                      <a:r>
                        <a:rPr lang="en-GB" sz="1300" u="none" strike="noStrike" dirty="0">
                          <a:solidFill>
                            <a:schemeClr val="tx1"/>
                          </a:solidFill>
                          <a:effectLst/>
                        </a:rPr>
                        <a:t>8ºGC</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a:solidFill>
                            <a:schemeClr val="tx1"/>
                          </a:solidFill>
                          <a:effectLst/>
                        </a:rPr>
                        <a:t>95.2%</a:t>
                      </a:r>
                      <a:endParaRPr lang="en-GB" sz="1300" b="0" i="0" u="none" strike="noStrike">
                        <a:solidFill>
                          <a:schemeClr val="tx1"/>
                        </a:solidFill>
                        <a:effectLst/>
                        <a:latin typeface="Calibri" panose="020F0502020204030204" pitchFamily="34" charset="0"/>
                      </a:endParaRPr>
                    </a:p>
                  </a:txBody>
                  <a:tcPr marL="11526" marR="11526" marT="11526"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97.6%</a:t>
                      </a:r>
                      <a:endParaRPr lang="en-GB" sz="1300" b="0" i="0" u="none" strike="noStrike" dirty="0">
                        <a:solidFill>
                          <a:schemeClr val="tx1"/>
                        </a:solidFill>
                        <a:effectLst/>
                        <a:latin typeface="Calibri" panose="020F0502020204030204" pitchFamily="34" charset="0"/>
                      </a:endParaRPr>
                    </a:p>
                  </a:txBody>
                  <a:tcPr marL="11526" marR="11526" marT="11526"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300" u="none" strike="noStrike">
                          <a:solidFill>
                            <a:schemeClr val="tx1"/>
                          </a:solidFill>
                          <a:effectLst/>
                        </a:rPr>
                        <a:t>97.7%</a:t>
                      </a:r>
                      <a:endParaRPr lang="en-GB" sz="1300" b="0" i="0" u="none" strike="noStrike">
                        <a:solidFill>
                          <a:schemeClr val="tx1"/>
                        </a:solidFill>
                        <a:effectLst/>
                        <a:latin typeface="Calibri" panose="020F0502020204030204" pitchFamily="34" charset="0"/>
                      </a:endParaRPr>
                    </a:p>
                  </a:txBody>
                  <a:tcPr marL="11526" marR="11526" marT="11526"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600" u="none" strike="noStrike" dirty="0">
                          <a:solidFill>
                            <a:srgbClr val="92D050"/>
                          </a:solidFill>
                          <a:effectLst/>
                        </a:rPr>
                        <a:t>+0.1%</a:t>
                      </a:r>
                      <a:endParaRPr lang="en-GB" sz="1600" b="0" i="0" u="none" strike="noStrike" dirty="0">
                        <a:solidFill>
                          <a:srgbClr val="92D050"/>
                        </a:solidFill>
                        <a:effectLst/>
                        <a:latin typeface="Calibri" panose="020F0502020204030204" pitchFamily="34" charset="0"/>
                      </a:endParaRPr>
                    </a:p>
                  </a:txBody>
                  <a:tcPr marL="11526" marR="11526" marT="11526"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7321326"/>
                  </a:ext>
                </a:extLst>
              </a:tr>
              <a:tr h="253693">
                <a:tc vMerge="1">
                  <a:txBody>
                    <a:bodyPr/>
                    <a:lstStyle/>
                    <a:p>
                      <a:endParaRPr lang="en-GB"/>
                    </a:p>
                  </a:txBody>
                  <a:tcPr/>
                </a:tc>
                <a:tc>
                  <a:txBody>
                    <a:bodyPr/>
                    <a:lstStyle/>
                    <a:p>
                      <a:pPr algn="ctr" fontAlgn="b"/>
                      <a:r>
                        <a:rPr lang="en-GB" sz="1300" u="none" strike="noStrike" dirty="0">
                          <a:solidFill>
                            <a:schemeClr val="tx1"/>
                          </a:solidFill>
                          <a:effectLst/>
                        </a:rPr>
                        <a:t>9ºGC</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97.2%</a:t>
                      </a:r>
                      <a:endParaRPr lang="en-GB" sz="1300" b="0" i="0" u="none" strike="noStrike" dirty="0">
                        <a:solidFill>
                          <a:schemeClr val="tx1"/>
                        </a:solidFill>
                        <a:effectLst/>
                        <a:latin typeface="Calibri" panose="020F0502020204030204" pitchFamily="34" charset="0"/>
                      </a:endParaRPr>
                    </a:p>
                  </a:txBody>
                  <a:tcPr marL="11526" marR="11526" marT="11526"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GB" sz="1300" u="none" strike="noStrike" dirty="0">
                          <a:solidFill>
                            <a:schemeClr val="tx1"/>
                          </a:solidFill>
                          <a:effectLst/>
                        </a:rPr>
                        <a:t>79.5%</a:t>
                      </a:r>
                      <a:endParaRPr lang="en-GB" sz="1300" b="0" i="0" u="none" strike="noStrike" dirty="0">
                        <a:solidFill>
                          <a:schemeClr val="tx1"/>
                        </a:solidFill>
                        <a:effectLst/>
                        <a:latin typeface="Calibri" panose="020F0502020204030204" pitchFamily="34" charset="0"/>
                      </a:endParaRPr>
                    </a:p>
                  </a:txBody>
                  <a:tcPr marL="11526" marR="11526" marT="11526"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300" u="none" strike="noStrike" dirty="0">
                          <a:solidFill>
                            <a:schemeClr val="tx1"/>
                          </a:solidFill>
                          <a:effectLst/>
                        </a:rPr>
                        <a:t>87.0%</a:t>
                      </a:r>
                      <a:endParaRPr lang="en-GB" sz="1300" b="0" i="0" u="none" strike="noStrike" dirty="0">
                        <a:solidFill>
                          <a:schemeClr val="tx1"/>
                        </a:solidFill>
                        <a:effectLst/>
                        <a:latin typeface="Calibri" panose="020F0502020204030204" pitchFamily="34" charset="0"/>
                      </a:endParaRPr>
                    </a:p>
                  </a:txBody>
                  <a:tcPr marL="11526" marR="11526" marT="11526"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GB" sz="1600" u="none" strike="noStrike" dirty="0">
                          <a:solidFill>
                            <a:srgbClr val="92D050"/>
                          </a:solidFill>
                          <a:effectLst/>
                        </a:rPr>
                        <a:t>+7.4%</a:t>
                      </a:r>
                      <a:endParaRPr lang="en-GB" sz="1600" b="0" i="0" u="none" strike="noStrike" dirty="0">
                        <a:solidFill>
                          <a:srgbClr val="92D050"/>
                        </a:solidFill>
                        <a:effectLst/>
                        <a:latin typeface="Calibri" panose="020F0502020204030204" pitchFamily="34" charset="0"/>
                      </a:endParaRPr>
                    </a:p>
                  </a:txBody>
                  <a:tcPr marL="11526" marR="11526" marT="11526" marB="0" anchor="ct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1160337"/>
                  </a:ext>
                </a:extLst>
              </a:tr>
            </a:tbl>
          </a:graphicData>
        </a:graphic>
      </p:graphicFrame>
    </p:spTree>
    <p:extLst>
      <p:ext uri="{BB962C8B-B14F-4D97-AF65-F5344CB8AC3E}">
        <p14:creationId xmlns:p14="http://schemas.microsoft.com/office/powerpoint/2010/main" val="3012835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277770" y="286002"/>
            <a:ext cx="5455490" cy="908617"/>
          </a:xfrm>
        </p:spPr>
        <p:txBody>
          <a:bodyPr>
            <a:normAutofit/>
          </a:bodyPr>
          <a:lstStyle/>
          <a:p>
            <a:r>
              <a:rPr lang="pt-PT" sz="3200" dirty="0"/>
              <a:t>Retenção por excesso de faltas</a:t>
            </a:r>
            <a:endParaRPr lang="en-GB" sz="3200"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425251" y="1217274"/>
            <a:ext cx="4898918" cy="4800068"/>
          </a:xfrm>
        </p:spPr>
        <p:txBody>
          <a:bodyPr>
            <a:normAutofit/>
          </a:bodyPr>
          <a:lstStyle/>
          <a:p>
            <a:r>
              <a:rPr lang="pt-PT" sz="1800" dirty="0"/>
              <a:t>O número de alunos retidos por excesso grave de faltas voltou a aumentar significativamente no agrupamento;</a:t>
            </a:r>
          </a:p>
          <a:p>
            <a:r>
              <a:rPr lang="pt-PT" sz="1800" dirty="0"/>
              <a:t>A retenção/exclusão por excesso de faltas não é muito significativa no 2º ciclo e nula ou residual no primeiro ciclo;</a:t>
            </a:r>
          </a:p>
          <a:p>
            <a:r>
              <a:rPr lang="pt-PT" sz="1800" dirty="0"/>
              <a:t>A retenção por excesso de faltas é particularmente grave no 3º ciclo (27 alunos);</a:t>
            </a:r>
          </a:p>
          <a:p>
            <a:r>
              <a:rPr lang="pt-PT" sz="1800" dirty="0"/>
              <a:t>É muito significativa na escola Vítor Melícias (28 alunos), ao contrário da escola Gaspar Campello (3 alunos);</a:t>
            </a:r>
          </a:p>
          <a:p>
            <a:r>
              <a:rPr lang="pt-PT" sz="1800" dirty="0"/>
              <a:t>Na escola Vítor Melícias, o excesso grave de faltas tem sido responsável por 40 a 50% das retenções de alunos no 3º ciclo. Este ano, 41% dos alunos retidos no 3ºciclo da VM, foram retidos por excesso de faltas.</a:t>
            </a:r>
            <a:endParaRPr lang="en-GB" sz="1800" dirty="0"/>
          </a:p>
        </p:txBody>
      </p:sp>
      <p:graphicFrame>
        <p:nvGraphicFramePr>
          <p:cNvPr id="6" name="Gráfico 5">
            <a:extLst>
              <a:ext uri="{FF2B5EF4-FFF2-40B4-BE49-F238E27FC236}">
                <a16:creationId xmlns:a16="http://schemas.microsoft.com/office/drawing/2014/main" id="{2E3D78E5-C110-CF52-7936-5E616995652D}"/>
              </a:ext>
            </a:extLst>
          </p:cNvPr>
          <p:cNvGraphicFramePr>
            <a:graphicFrameLocks/>
          </p:cNvGraphicFramePr>
          <p:nvPr>
            <p:extLst>
              <p:ext uri="{D42A27DB-BD31-4B8C-83A1-F6EECF244321}">
                <p14:modId xmlns:p14="http://schemas.microsoft.com/office/powerpoint/2010/main" val="763101323"/>
              </p:ext>
            </p:extLst>
          </p:nvPr>
        </p:nvGraphicFramePr>
        <p:xfrm>
          <a:off x="5633884" y="344993"/>
          <a:ext cx="6088623" cy="30676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Gráfico 6">
            <a:extLst>
              <a:ext uri="{FF2B5EF4-FFF2-40B4-BE49-F238E27FC236}">
                <a16:creationId xmlns:a16="http://schemas.microsoft.com/office/drawing/2014/main" id="{A68FFD2C-3F15-4D96-FC96-1EDC3E717472}"/>
              </a:ext>
            </a:extLst>
          </p:cNvPr>
          <p:cNvGraphicFramePr>
            <a:graphicFrameLocks/>
          </p:cNvGraphicFramePr>
          <p:nvPr>
            <p:extLst>
              <p:ext uri="{D42A27DB-BD31-4B8C-83A1-F6EECF244321}">
                <p14:modId xmlns:p14="http://schemas.microsoft.com/office/powerpoint/2010/main" val="2038438834"/>
              </p:ext>
            </p:extLst>
          </p:nvPr>
        </p:nvGraphicFramePr>
        <p:xfrm>
          <a:off x="5924983" y="3598606"/>
          <a:ext cx="5797524" cy="29144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6194442"/>
      </p:ext>
    </p:extLst>
  </p:cSld>
  <p:clrMapOvr>
    <a:masterClrMapping/>
  </p:clrMapOvr>
</p:sld>
</file>

<file path=ppt/theme/theme1.xml><?xml version="1.0" encoding="utf-8"?>
<a:theme xmlns:a="http://schemas.openxmlformats.org/drawingml/2006/main" name="Profundidade">
  <a:themeElements>
    <a:clrScheme name="Profundidade">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Profundidade">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rofundidad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TM04033923[[fn=Profundidade]]</Template>
  <TotalTime>1368</TotalTime>
  <Words>1460</Words>
  <Application>Microsoft Office PowerPoint</Application>
  <PresentationFormat>Ecrã Panorâmico</PresentationFormat>
  <Paragraphs>212</Paragraphs>
  <Slides>11</Slides>
  <Notes>0</Notes>
  <HiddenSlides>0</HiddenSlides>
  <MMClips>0</MMClips>
  <ScaleCrop>false</ScaleCrop>
  <HeadingPairs>
    <vt:vector size="6" baseType="variant">
      <vt:variant>
        <vt:lpstr>Tipos de letra usados</vt:lpstr>
      </vt:variant>
      <vt:variant>
        <vt:i4>4</vt:i4>
      </vt:variant>
      <vt:variant>
        <vt:lpstr>Tema</vt:lpstr>
      </vt:variant>
      <vt:variant>
        <vt:i4>1</vt:i4>
      </vt:variant>
      <vt:variant>
        <vt:lpstr>Títulos dos diapositivos</vt:lpstr>
      </vt:variant>
      <vt:variant>
        <vt:i4>11</vt:i4>
      </vt:variant>
    </vt:vector>
  </HeadingPairs>
  <TitlesOfParts>
    <vt:vector size="16" baseType="lpstr">
      <vt:lpstr>Arial</vt:lpstr>
      <vt:lpstr>Arial Narrow</vt:lpstr>
      <vt:lpstr>Calibri</vt:lpstr>
      <vt:lpstr>Corbel</vt:lpstr>
      <vt:lpstr>Profundidade</vt:lpstr>
      <vt:lpstr>Análise dos Resultados Escolares 2023/2024</vt:lpstr>
      <vt:lpstr>Evolução do número de alunos</vt:lpstr>
      <vt:lpstr>Alunos Estrangeiros no agrupamento</vt:lpstr>
      <vt:lpstr>Resultados Globais</vt:lpstr>
      <vt:lpstr>Resultados do 1º Ciclo</vt:lpstr>
      <vt:lpstr>Resultados do 2º Ciclo</vt:lpstr>
      <vt:lpstr>Resultados do 3º Ciclo</vt:lpstr>
      <vt:lpstr>Resultados do 3º Ciclo</vt:lpstr>
      <vt:lpstr>Retenção por excesso de faltas</vt:lpstr>
      <vt:lpstr>Resultados das Provas Finais do 9ºano</vt:lpstr>
      <vt:lpstr>Resultados das Provas Finais do 9ºano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Análise dos Resultados Escolares 2022/2023</dc:title>
  <dc:creator>Prof.EDF Rui Ruas</dc:creator>
  <cp:lastModifiedBy>Prof.EDF Rui Ruas</cp:lastModifiedBy>
  <cp:revision>17</cp:revision>
  <dcterms:created xsi:type="dcterms:W3CDTF">2023-07-18T22:20:04Z</dcterms:created>
  <dcterms:modified xsi:type="dcterms:W3CDTF">2024-07-22T16:58:44Z</dcterms:modified>
</cp:coreProperties>
</file>