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4" r:id="rId4"/>
    <p:sldId id="258" r:id="rId5"/>
    <p:sldId id="263" r:id="rId6"/>
    <p:sldId id="259" r:id="rId7"/>
    <p:sldId id="260" r:id="rId8"/>
    <p:sldId id="261" r:id="rId9"/>
    <p:sldId id="262" r:id="rId10"/>
    <p:sldId id="265" r:id="rId11"/>
    <p:sldId id="267" r:id="rId12"/>
    <p:sldId id="266"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0000"/>
    <a:srgbClr val="FF6600"/>
    <a:srgbClr val="FF8585"/>
    <a:srgbClr val="C00000"/>
    <a:srgbClr val="12465C"/>
    <a:srgbClr val="134A62"/>
    <a:srgbClr val="104158"/>
    <a:srgbClr val="640000"/>
    <a:srgbClr val="F6FF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édio 2 - Destaqu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Estilo Médio 2 - Destaqu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ruiruas\Desktop\APVMexames2425(Recuperado%20Automaticamente).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25.xml"/><Relationship Id="rId1" Type="http://schemas.microsoft.com/office/2011/relationships/chartStyle" Target="style25.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ruiruas\Desktop\AvAPVM_2013_2025.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a:t>
            </a:r>
            <a:r>
              <a:rPr lang="en-GB" baseline="0"/>
              <a:t> do Número de Alunos do Agrupamento</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spPr>
            <a:solidFill>
              <a:srgbClr val="CC0000"/>
            </a:solidFill>
            <a:ln>
              <a:solidFill>
                <a:schemeClr val="bg1">
                  <a:lumMod val="75000"/>
                  <a:lumOff val="25000"/>
                </a:schemeClr>
              </a:solidFill>
            </a:ln>
            <a:effectLst/>
          </c:spPr>
          <c:invertIfNegative val="0"/>
          <c:dLbls>
            <c:dLbl>
              <c:idx val="1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CAC-4080-9B69-E254DFE0C2E6}"/>
                </c:ext>
              </c:extLst>
            </c:dLbl>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AC-4080-9B69-E254DFE0C2E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Folha1!$D$87:$P$87</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Folha1!$D$88:$P$88</c:f>
              <c:numCache>
                <c:formatCode>General</c:formatCode>
                <c:ptCount val="13"/>
                <c:pt idx="0">
                  <c:v>1718</c:v>
                </c:pt>
                <c:pt idx="1">
                  <c:v>1675</c:v>
                </c:pt>
                <c:pt idx="2">
                  <c:v>1653</c:v>
                </c:pt>
                <c:pt idx="3">
                  <c:v>1644</c:v>
                </c:pt>
                <c:pt idx="4">
                  <c:v>1640</c:v>
                </c:pt>
                <c:pt idx="5">
                  <c:v>1648</c:v>
                </c:pt>
                <c:pt idx="6">
                  <c:v>1692</c:v>
                </c:pt>
                <c:pt idx="7">
                  <c:v>1738</c:v>
                </c:pt>
                <c:pt idx="8">
                  <c:v>1722</c:v>
                </c:pt>
                <c:pt idx="9">
                  <c:v>1786</c:v>
                </c:pt>
                <c:pt idx="10">
                  <c:v>1853</c:v>
                </c:pt>
                <c:pt idx="11">
                  <c:v>1925</c:v>
                </c:pt>
                <c:pt idx="12">
                  <c:v>2114</c:v>
                </c:pt>
              </c:numCache>
            </c:numRef>
          </c:val>
          <c:extLst>
            <c:ext xmlns:c16="http://schemas.microsoft.com/office/drawing/2014/chart" uri="{C3380CC4-5D6E-409C-BE32-E72D297353CC}">
              <c16:uniqueId val="{00000002-6CAC-4080-9B69-E254DFE0C2E6}"/>
            </c:ext>
          </c:extLst>
        </c:ser>
        <c:dLbls>
          <c:showLegendKey val="0"/>
          <c:showVal val="0"/>
          <c:showCatName val="0"/>
          <c:showSerName val="0"/>
          <c:showPercent val="0"/>
          <c:showBubbleSize val="0"/>
        </c:dLbls>
        <c:gapWidth val="150"/>
        <c:axId val="2115425551"/>
        <c:axId val="2115426031"/>
      </c:barChart>
      <c:catAx>
        <c:axId val="21154255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5426031"/>
        <c:crosses val="autoZero"/>
        <c:auto val="1"/>
        <c:lblAlgn val="ctr"/>
        <c:lblOffset val="100"/>
        <c:noMultiLvlLbl val="0"/>
      </c:catAx>
      <c:valAx>
        <c:axId val="2115426031"/>
        <c:scaling>
          <c:orientation val="minMax"/>
          <c:max val="2200"/>
          <c:min val="120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5425551"/>
        <c:crosses val="autoZero"/>
        <c:crossBetween val="between"/>
        <c:majorUnit val="2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3ºCiclo entre 2013 e 2025</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557370563687637E-2"/>
          <c:y val="0.17725209080047791"/>
          <c:w val="0.88955329530324112"/>
          <c:h val="0.71188402524953198"/>
        </c:manualLayout>
      </c:layout>
      <c:lineChart>
        <c:grouping val="standard"/>
        <c:varyColors val="0"/>
        <c:ser>
          <c:idx val="6"/>
          <c:order val="6"/>
          <c:tx>
            <c:strRef>
              <c:f>Folha1!$C$12</c:f>
              <c:strCache>
                <c:ptCount val="1"/>
                <c:pt idx="0">
                  <c:v>7ºano</c:v>
                </c:pt>
              </c:strCache>
              <c:extLst xmlns:c15="http://schemas.microsoft.com/office/drawing/2012/chart"/>
            </c:strRef>
          </c:tx>
          <c:spPr>
            <a:ln w="28575" cap="rnd">
              <a:solidFill>
                <a:srgbClr val="FFC000"/>
              </a:solidFill>
              <a:round/>
            </a:ln>
            <a:effectLst/>
          </c:spPr>
          <c:marker>
            <c:symbol val="none"/>
          </c:marker>
          <c:dLbls>
            <c:dLbl>
              <c:idx val="12"/>
              <c:layout>
                <c:manualLayout>
                  <c:x val="0"/>
                  <c:y val="2.36550607860558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76-487C-B0AC-1E8A89DC86A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(Folha1!$F$12,Folha1!$I$12,Folha1!$L$12,Folha1!$O$12,Folha1!$R$12,Folha1!$U$12,Folha1!$X$12,Folha1!$AA$12,Folha1!$AD$12,Folha1!$AG$12,Folha1!$AJ$12,Folha1!$AM$12,Folha1!$AP$12)</c:f>
              <c:numCache>
                <c:formatCode>0.00%</c:formatCode>
                <c:ptCount val="13"/>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pt idx="11">
                  <c:v>0.85401459854014594</c:v>
                </c:pt>
                <c:pt idx="12">
                  <c:v>0.8214285714285714</c:v>
                </c:pt>
              </c:numCache>
              <c:extLst/>
            </c:numRef>
          </c:val>
          <c:smooth val="0"/>
          <c:extLst>
            <c:ext xmlns:c16="http://schemas.microsoft.com/office/drawing/2014/chart" uri="{C3380CC4-5D6E-409C-BE32-E72D297353CC}">
              <c16:uniqueId val="{00000001-9576-487C-B0AC-1E8A89DC86AA}"/>
            </c:ext>
          </c:extLst>
        </c:ser>
        <c:ser>
          <c:idx val="7"/>
          <c:order val="7"/>
          <c:tx>
            <c:strRef>
              <c:f>Folha1!$C$13</c:f>
              <c:strCache>
                <c:ptCount val="1"/>
                <c:pt idx="0">
                  <c:v>8ºano</c:v>
                </c:pt>
              </c:strCache>
              <c:extLst xmlns:c15="http://schemas.microsoft.com/office/drawing/2012/chart"/>
            </c:strRef>
          </c:tx>
          <c:spPr>
            <a:ln w="28575" cap="rnd">
              <a:solidFill>
                <a:srgbClr val="0070C0"/>
              </a:solidFill>
              <a:round/>
            </a:ln>
            <a:effectLst/>
          </c:spPr>
          <c:marker>
            <c:symbol val="none"/>
          </c:marker>
          <c:dLbls>
            <c:dLbl>
              <c:idx val="12"/>
              <c:layout>
                <c:manualLayout>
                  <c:x val="0"/>
                  <c:y val="-2.8386072943266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576-487C-B0AC-1E8A89DC86A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(Folha1!$F$13,Folha1!$I$13,Folha1!$L$13,Folha1!$O$13,Folha1!$R$13,Folha1!$U$13,Folha1!$X$13,Folha1!$AA$13,Folha1!$AD$13,Folha1!$AG$13,Folha1!$AJ$13,Folha1!$AM$13,Folha1!$AP$13)</c:f>
              <c:numCache>
                <c:formatCode>0.00%</c:formatCode>
                <c:ptCount val="13"/>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pt idx="11">
                  <c:v>0.82978723404255317</c:v>
                </c:pt>
                <c:pt idx="12">
                  <c:v>0.82481751824817517</c:v>
                </c:pt>
              </c:numCache>
              <c:extLst/>
            </c:numRef>
          </c:val>
          <c:smooth val="0"/>
          <c:extLst>
            <c:ext xmlns:c16="http://schemas.microsoft.com/office/drawing/2014/chart" uri="{C3380CC4-5D6E-409C-BE32-E72D297353CC}">
              <c16:uniqueId val="{00000003-9576-487C-B0AC-1E8A89DC86AA}"/>
            </c:ext>
          </c:extLst>
        </c:ser>
        <c:ser>
          <c:idx val="8"/>
          <c:order val="8"/>
          <c:tx>
            <c:strRef>
              <c:f>Folha1!$C$14</c:f>
              <c:strCache>
                <c:ptCount val="1"/>
                <c:pt idx="0">
                  <c:v>9ºano</c:v>
                </c:pt>
              </c:strCache>
              <c:extLst xmlns:c15="http://schemas.microsoft.com/office/drawing/2012/chart"/>
            </c:strRef>
          </c:tx>
          <c:spPr>
            <a:ln w="28575" cap="rnd">
              <a:solidFill>
                <a:srgbClr val="FF0000"/>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576-487C-B0AC-1E8A89DC86A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(Folha1!$F$14,Folha1!$I$14,Folha1!$L$14,Folha1!$O$14,Folha1!$R$14,Folha1!$U$14,Folha1!$X$14,Folha1!$AA$14,Folha1!$AD$14,Folha1!$AG$14,Folha1!$AJ$14,Folha1!$AM$14,Folha1!$AP$14)</c:f>
              <c:numCache>
                <c:formatCode>0.00%</c:formatCode>
                <c:ptCount val="13"/>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pt idx="11">
                  <c:v>0.82307692307692304</c:v>
                </c:pt>
                <c:pt idx="12">
                  <c:v>0.87969924812030076</c:v>
                </c:pt>
              </c:numCache>
              <c:extLst/>
            </c:numRef>
          </c:val>
          <c:smooth val="0"/>
          <c:extLst xmlns:c15="http://schemas.microsoft.com/office/drawing/2012/chart">
            <c:ext xmlns:c16="http://schemas.microsoft.com/office/drawing/2014/chart" uri="{C3380CC4-5D6E-409C-BE32-E72D297353CC}">
              <c16:uniqueId val="{00000005-9576-487C-B0AC-1E8A89DC86AA}"/>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0"/>
                <c:order val="0"/>
                <c:tx>
                  <c:strRef>
                    <c:extLst>
                      <c:ext uri="{02D57815-91ED-43cb-92C2-25804820EDAC}">
                        <c15:formulaRef>
                          <c15:sqref>Folha1!$C$6</c15:sqref>
                        </c15:formulaRef>
                      </c:ext>
                    </c:extLst>
                    <c:strCache>
                      <c:ptCount val="1"/>
                      <c:pt idx="0">
                        <c:v>1ºano</c:v>
                      </c:pt>
                    </c:strCache>
                  </c:strRef>
                </c:tx>
                <c:spPr>
                  <a:ln w="28575" cap="rnd">
                    <a:solidFill>
                      <a:schemeClr val="accent1"/>
                    </a:solidFill>
                    <a:round/>
                  </a:ln>
                  <a:effectLst/>
                </c:spPr>
                <c:marker>
                  <c:symbol val="none"/>
                </c:marker>
                <c:cat>
                  <c:strRef>
                    <c:extLst>
                      <c:ex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(Folha1!$F$6,Folha1!$I$6,Folha1!$L$6,Folha1!$O$6,Folha1!$R$6,Folha1!$U$6,Folha1!$X$6,Folha1!$AA$6,Folha1!$AD$6,Folha1!$AG$6,Folha1!$AJ$6,Folha1!$AM$6,Folha1!$AP$6)</c15:sqref>
                        </c15:formulaRef>
                      </c:ext>
                    </c:extLst>
                    <c:numCache>
                      <c:formatCode>0.00%</c:formatCode>
                      <c:ptCount val="13"/>
                      <c:pt idx="0">
                        <c:v>0.9942196531791907</c:v>
                      </c:pt>
                      <c:pt idx="1">
                        <c:v>1</c:v>
                      </c:pt>
                      <c:pt idx="2">
                        <c:v>1</c:v>
                      </c:pt>
                      <c:pt idx="3">
                        <c:v>1</c:v>
                      </c:pt>
                      <c:pt idx="4">
                        <c:v>1</c:v>
                      </c:pt>
                      <c:pt idx="5">
                        <c:v>0.99512195121951219</c:v>
                      </c:pt>
                      <c:pt idx="6">
                        <c:v>0.995</c:v>
                      </c:pt>
                      <c:pt idx="7">
                        <c:v>1</c:v>
                      </c:pt>
                      <c:pt idx="8">
                        <c:v>1</c:v>
                      </c:pt>
                      <c:pt idx="9">
                        <c:v>1</c:v>
                      </c:pt>
                      <c:pt idx="10">
                        <c:v>1</c:v>
                      </c:pt>
                      <c:pt idx="11">
                        <c:v>0.99497487437185927</c:v>
                      </c:pt>
                      <c:pt idx="12">
                        <c:v>0.99563318777292575</c:v>
                      </c:pt>
                    </c:numCache>
                  </c:numRef>
                </c:val>
                <c:smooth val="0"/>
                <c:extLst>
                  <c:ext xmlns:c16="http://schemas.microsoft.com/office/drawing/2014/chart" uri="{C3380CC4-5D6E-409C-BE32-E72D297353CC}">
                    <c16:uniqueId val="{00000006-9576-487C-B0AC-1E8A89DC86AA}"/>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Folha1!$C$7</c15:sqref>
                        </c15:formulaRef>
                      </c:ext>
                    </c:extLst>
                    <c:strCache>
                      <c:ptCount val="1"/>
                      <c:pt idx="0">
                        <c:v>2ºano</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(Folha1!$F$7,Folha1!$I$7,Folha1!$L$7,Folha1!$O$7,Folha1!$R$7,Folha1!$U$7,Folha1!$X$7,Folha1!$AA$7,Folha1!$AD$7,Folha1!$AG$7,Folha1!$AJ$7,Folha1!$AM$7,Folha1!$AP$7)</c15:sqref>
                        </c15:formulaRef>
                      </c:ext>
                    </c:extLst>
                    <c:numCache>
                      <c:formatCode>0.00%</c:formatCode>
                      <c:ptCount val="13"/>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pt idx="11">
                        <c:v>0.95305164319248825</c:v>
                      </c:pt>
                      <c:pt idx="12">
                        <c:v>0.95927601809954754</c:v>
                      </c:pt>
                    </c:numCache>
                  </c:numRef>
                </c:val>
                <c:smooth val="0"/>
                <c:extLst xmlns:c15="http://schemas.microsoft.com/office/drawing/2012/chart">
                  <c:ext xmlns:c16="http://schemas.microsoft.com/office/drawing/2014/chart" uri="{C3380CC4-5D6E-409C-BE32-E72D297353CC}">
                    <c16:uniqueId val="{00000007-9576-487C-B0AC-1E8A89DC86AA}"/>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Folha1!$C$8</c15:sqref>
                        </c15:formulaRef>
                      </c:ext>
                    </c:extLst>
                    <c:strCache>
                      <c:ptCount val="1"/>
                      <c:pt idx="0">
                        <c:v>3ºano</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(Folha1!$F$8,Folha1!$I$8,Folha1!$L$8,Folha1!$O$8,Folha1!$R$8,Folha1!$U$8,Folha1!$X$8,Folha1!$AA$8,Folha1!$AD$8,Folha1!$AG$8,Folha1!$AJ$8,Folha1!$AM$8,Folha1!$AP$8)</c15:sqref>
                        </c15:formulaRef>
                      </c:ext>
                    </c:extLst>
                    <c:numCache>
                      <c:formatCode>0.00%</c:formatCode>
                      <c:ptCount val="13"/>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pt idx="11">
                        <c:v>0.99563318777292575</c:v>
                      </c:pt>
                      <c:pt idx="12">
                        <c:v>0.9856459330143541</c:v>
                      </c:pt>
                    </c:numCache>
                  </c:numRef>
                </c:val>
                <c:smooth val="0"/>
                <c:extLst xmlns:c15="http://schemas.microsoft.com/office/drawing/2012/chart">
                  <c:ext xmlns:c16="http://schemas.microsoft.com/office/drawing/2014/chart" uri="{C3380CC4-5D6E-409C-BE32-E72D297353CC}">
                    <c16:uniqueId val="{00000008-9576-487C-B0AC-1E8A89DC86AA}"/>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Folha1!$C$9</c15:sqref>
                        </c15:formulaRef>
                      </c:ext>
                    </c:extLst>
                    <c:strCache>
                      <c:ptCount val="1"/>
                      <c:pt idx="0">
                        <c:v>4ºano</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(Folha1!$F$9,Folha1!$I$9,Folha1!$L$9,Folha1!$O$9,Folha1!$R$9,Folha1!$U$9,Folha1!$X$9,Folha1!$AA$9,Folha1!$AD$9,Folha1!$AG$9,Folha1!$AJ$9,Folha1!$AM$9,Folha1!$AP$9)</c15:sqref>
                        </c15:formulaRef>
                      </c:ext>
                    </c:extLst>
                    <c:numCache>
                      <c:formatCode>0.00%</c:formatCode>
                      <c:ptCount val="13"/>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pt idx="11">
                        <c:v>0.98963730569948183</c:v>
                      </c:pt>
                      <c:pt idx="12">
                        <c:v>0.96326530612244898</c:v>
                      </c:pt>
                    </c:numCache>
                  </c:numRef>
                </c:val>
                <c:smooth val="0"/>
                <c:extLst xmlns:c15="http://schemas.microsoft.com/office/drawing/2012/chart">
                  <c:ext xmlns:c16="http://schemas.microsoft.com/office/drawing/2014/chart" uri="{C3380CC4-5D6E-409C-BE32-E72D297353CC}">
                    <c16:uniqueId val="{00000009-9576-487C-B0AC-1E8A89DC86AA}"/>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Folha1!$C$10</c15:sqref>
                        </c15:formulaRef>
                      </c:ext>
                    </c:extLst>
                    <c:strCache>
                      <c:ptCount val="1"/>
                      <c:pt idx="0">
                        <c:v>5ºano</c:v>
                      </c:pt>
                    </c:strCache>
                  </c:strRef>
                </c:tx>
                <c:spPr>
                  <a:ln w="28575" cap="rnd">
                    <a:solidFill>
                      <a:schemeClr val="accent5"/>
                    </a:solidFill>
                    <a:round/>
                  </a:ln>
                  <a:effectLst/>
                </c:spPr>
                <c:marker>
                  <c:symbol val="none"/>
                </c:marker>
                <c:dLbls>
                  <c:dLbl>
                    <c:idx val="9"/>
                    <c:layout>
                      <c:manualLayout>
                        <c:x val="4.7562431621202307E-3"/>
                        <c:y val="1.8691584200067654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A-9576-487C-B0AC-1E8A89DC86AA}"/>
                      </c:ext>
                    </c:extLst>
                  </c:dLbl>
                  <c:dLbl>
                    <c:idx val="10"/>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B-9576-487C-B0AC-1E8A89DC86A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(Folha1!$F$10,Folha1!$I$10,Folha1!$L$10,Folha1!$O$10,Folha1!$R$10,Folha1!$U$10,Folha1!$X$10,Folha1!$AA$10,Folha1!$AD$10,Folha1!$AG$10,Folha1!$AJ$10,Folha1!$AM$10,Folha1!$AP$10)</c15:sqref>
                        </c15:formulaRef>
                      </c:ext>
                    </c:extLst>
                    <c:numCache>
                      <c:formatCode>0.00%</c:formatCode>
                      <c:ptCount val="13"/>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pt idx="11">
                        <c:v>0.91869918699186992</c:v>
                      </c:pt>
                      <c:pt idx="12">
                        <c:v>0.94074074074074077</c:v>
                      </c:pt>
                    </c:numCache>
                  </c:numRef>
                </c:val>
                <c:smooth val="0"/>
                <c:extLst xmlns:c15="http://schemas.microsoft.com/office/drawing/2012/chart">
                  <c:ext xmlns:c16="http://schemas.microsoft.com/office/drawing/2014/chart" uri="{C3380CC4-5D6E-409C-BE32-E72D297353CC}">
                    <c16:uniqueId val="{0000000C-9576-487C-B0AC-1E8A89DC86AA}"/>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Folha1!$C$11</c15:sqref>
                        </c15:formulaRef>
                      </c:ext>
                    </c:extLst>
                    <c:strCache>
                      <c:ptCount val="1"/>
                      <c:pt idx="0">
                        <c:v>6ºano</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(Folha1!$F$11,Folha1!$I$11,Folha1!$L$11,Folha1!$O$11,Folha1!$R$11,Folha1!$U$11,Folha1!$X$11,Folha1!$AA$11,Folha1!$AD$11,Folha1!$AG$11,Folha1!$AJ$11,Folha1!$AM$11,Folha1!$AP$11)</c15:sqref>
                        </c15:formulaRef>
                      </c:ext>
                    </c:extLst>
                    <c:numCache>
                      <c:formatCode>0.00%</c:formatCode>
                      <c:ptCount val="13"/>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pt idx="11">
                        <c:v>0.94</c:v>
                      </c:pt>
                      <c:pt idx="12">
                        <c:v>0.93076923076923079</c:v>
                      </c:pt>
                    </c:numCache>
                  </c:numRef>
                </c:val>
                <c:smooth val="0"/>
                <c:extLst xmlns:c15="http://schemas.microsoft.com/office/drawing/2012/chart">
                  <c:ext xmlns:c16="http://schemas.microsoft.com/office/drawing/2014/chart" uri="{C3380CC4-5D6E-409C-BE32-E72D297353CC}">
                    <c16:uniqueId val="{0000000D-9576-487C-B0AC-1E8A89DC86AA}"/>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
          <c:min val="0.70000000000000007"/>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layout>
        <c:manualLayout>
          <c:xMode val="edge"/>
          <c:yMode val="edge"/>
          <c:x val="0.63145450562059446"/>
          <c:y val="0.61819509120499727"/>
          <c:w val="0.15028510881307627"/>
          <c:h val="0.2419371772076877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dirty="0" err="1"/>
              <a:t>Evolução</a:t>
            </a:r>
            <a:r>
              <a:rPr lang="en-GB" sz="1200" baseline="0" dirty="0"/>
              <a:t> dos </a:t>
            </a:r>
            <a:r>
              <a:rPr lang="en-GB" sz="1200" baseline="0" dirty="0" err="1"/>
              <a:t>Resultados</a:t>
            </a:r>
            <a:r>
              <a:rPr lang="en-GB" sz="1200" baseline="0" dirty="0"/>
              <a:t> do </a:t>
            </a:r>
            <a:r>
              <a:rPr lang="en-GB" sz="1200" baseline="0" dirty="0" err="1"/>
              <a:t>Agrupamento</a:t>
            </a:r>
            <a:r>
              <a:rPr lang="en-GB" sz="1200" baseline="0" dirty="0"/>
              <a:t>  vs. </a:t>
            </a:r>
            <a:r>
              <a:rPr lang="en-GB" sz="1200" baseline="0" dirty="0" err="1"/>
              <a:t>Nacionais</a:t>
            </a:r>
            <a:r>
              <a:rPr lang="en-GB" sz="1200" baseline="0" dirty="0"/>
              <a:t> no 3º </a:t>
            </a:r>
            <a:r>
              <a:rPr lang="en-GB" sz="1200" baseline="0" dirty="0" err="1"/>
              <a:t>Ciclo</a:t>
            </a:r>
            <a:endParaRPr lang="en-GB" sz="1200"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7.227059086785742E-2"/>
          <c:y val="0.16528210128423165"/>
          <c:w val="0.90525610000735168"/>
          <c:h val="0.68855466848554403"/>
        </c:manualLayout>
      </c:layout>
      <c:lineChart>
        <c:grouping val="standard"/>
        <c:varyColors val="0"/>
        <c:ser>
          <c:idx val="5"/>
          <c:order val="5"/>
          <c:tx>
            <c:strRef>
              <c:f>Folha1!$C$37</c:f>
              <c:strCache>
                <c:ptCount val="1"/>
                <c:pt idx="0">
                  <c:v>3ºCicloAPVM</c:v>
                </c:pt>
              </c:strCache>
              <c:extLst xmlns:c15="http://schemas.microsoft.com/office/drawing/2012/chart"/>
            </c:strRef>
          </c:tx>
          <c:spPr>
            <a:ln w="28575" cap="rnd">
              <a:solidFill>
                <a:srgbClr val="0070C0"/>
              </a:solidFill>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Folha1!$D$37:$P$37</c:f>
              <c:numCache>
                <c:formatCode>0.0%</c:formatCode>
                <c:ptCount val="13"/>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pt idx="11">
                  <c:v>0.83578431372549022</c:v>
                </c:pt>
                <c:pt idx="12">
                  <c:v>0.84018264840182644</c:v>
                </c:pt>
              </c:numCache>
            </c:numRef>
          </c:val>
          <c:smooth val="0"/>
          <c:extLst>
            <c:ext xmlns:c16="http://schemas.microsoft.com/office/drawing/2014/chart" uri="{C3380CC4-5D6E-409C-BE32-E72D297353CC}">
              <c16:uniqueId val="{00000000-C694-4DEE-A359-26CAE9D4D8D1}"/>
            </c:ext>
          </c:extLst>
        </c:ser>
        <c:ser>
          <c:idx val="2"/>
          <c:order val="2"/>
          <c:tx>
            <c:strRef>
              <c:f>Folha1!$C$34</c:f>
              <c:strCache>
                <c:ptCount val="1"/>
                <c:pt idx="0">
                  <c:v>3ºCicloNAC</c:v>
                </c:pt>
              </c:strCache>
              <c:extLst xmlns:c15="http://schemas.microsoft.com/office/drawing/2012/chart"/>
            </c:strRef>
          </c:tx>
          <c:spPr>
            <a:ln w="22225" cap="rnd">
              <a:solidFill>
                <a:srgbClr val="FF0000"/>
              </a:solidFill>
              <a:prstDash val="sysDash"/>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Folha1!$D$34:$O$34</c:f>
              <c:numCache>
                <c:formatCode>0.0%</c:formatCode>
                <c:ptCount val="12"/>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pt idx="11">
                  <c:v>0.93799999999999994</c:v>
                </c:pt>
              </c:numCache>
            </c:numRef>
          </c:val>
          <c:smooth val="0"/>
          <c:extLst>
            <c:ext xmlns:c16="http://schemas.microsoft.com/office/drawing/2014/chart" uri="{C3380CC4-5D6E-409C-BE32-E72D297353CC}">
              <c16:uniqueId val="{00000001-C694-4DEE-A359-26CAE9D4D8D1}"/>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0"/>
                <c:order val="0"/>
                <c:tx>
                  <c:strRef>
                    <c:extLst>
                      <c:ext uri="{02D57815-91ED-43cb-92C2-25804820EDAC}">
                        <c15:formulaRef>
                          <c15:sqref>Folha1!$C$32</c15:sqref>
                        </c15:formulaRef>
                      </c:ext>
                    </c:extLst>
                    <c:strCache>
                      <c:ptCount val="1"/>
                      <c:pt idx="0">
                        <c:v>1ºCicloNAC</c:v>
                      </c:pt>
                    </c:strCache>
                  </c:strRef>
                </c:tx>
                <c:spPr>
                  <a:ln w="25400" cap="rnd">
                    <a:solidFill>
                      <a:srgbClr val="FF0000"/>
                    </a:solidFill>
                    <a:prstDash val="sysDash"/>
                    <a:round/>
                  </a:ln>
                  <a:effectLst/>
                </c:spPr>
                <c:marker>
                  <c:symbol val="none"/>
                </c:marker>
                <c:cat>
                  <c:strRef>
                    <c:extLst>
                      <c:ex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Folha1!$D$32:$N$32</c15:sqref>
                        </c15:formulaRef>
                      </c:ext>
                    </c:extLst>
                    <c:numCache>
                      <c:formatCode>0.0%</c:formatCode>
                      <c:ptCount val="11"/>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numCache>
                  </c:numRef>
                </c:val>
                <c:smooth val="0"/>
                <c:extLst>
                  <c:ext xmlns:c16="http://schemas.microsoft.com/office/drawing/2014/chart" uri="{C3380CC4-5D6E-409C-BE32-E72D297353CC}">
                    <c16:uniqueId val="{00000002-C694-4DEE-A359-26CAE9D4D8D1}"/>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Folha1!$C$33</c15:sqref>
                        </c15:formulaRef>
                      </c:ext>
                    </c:extLst>
                    <c:strCache>
                      <c:ptCount val="1"/>
                      <c:pt idx="0">
                        <c:v>2ºCicloNAC</c:v>
                      </c:pt>
                    </c:strCache>
                  </c:strRef>
                </c:tx>
                <c:spPr>
                  <a:ln w="2540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Folha1!$D$33:$N$33</c15:sqref>
                        </c15:formulaRef>
                      </c:ext>
                    </c:extLst>
                    <c:numCache>
                      <c:formatCode>0.0%</c:formatCode>
                      <c:ptCount val="11"/>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numCache>
                  </c:numRef>
                </c:val>
                <c:smooth val="0"/>
                <c:extLst xmlns:c15="http://schemas.microsoft.com/office/drawing/2012/chart">
                  <c:ext xmlns:c16="http://schemas.microsoft.com/office/drawing/2014/chart" uri="{C3380CC4-5D6E-409C-BE32-E72D297353CC}">
                    <c16:uniqueId val="{00000003-C694-4DEE-A359-26CAE9D4D8D1}"/>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Folha1!$C$35</c15:sqref>
                        </c15:formulaRef>
                      </c:ext>
                    </c:extLst>
                    <c:strCache>
                      <c:ptCount val="1"/>
                      <c:pt idx="0">
                        <c:v>1ºCicloAPVM</c:v>
                      </c:pt>
                    </c:strCache>
                  </c:strRef>
                </c:tx>
                <c:spPr>
                  <a:ln w="28575" cap="rnd">
                    <a:solidFill>
                      <a:srgbClr val="002060"/>
                    </a:solidFill>
                    <a:round/>
                  </a:ln>
                  <a:effectLst/>
                </c:spPr>
                <c:marker>
                  <c:symbol val="circle"/>
                  <c:size val="5"/>
                  <c:spPr>
                    <a:solidFill>
                      <a:schemeClr val="accent4"/>
                    </a:solidFill>
                    <a:ln w="9525">
                      <a:solidFill>
                        <a:schemeClr val="accent4"/>
                      </a:solidFill>
                    </a:ln>
                    <a:effectLst/>
                  </c:spPr>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Folha1!$D$35:$N$35</c15:sqref>
                        </c15:formulaRef>
                      </c:ext>
                    </c:extLst>
                    <c:numCache>
                      <c:formatCode>0.0%</c:formatCode>
                      <c:ptCount val="11"/>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numCache>
                  </c:numRef>
                </c:val>
                <c:smooth val="0"/>
                <c:extLst xmlns:c15="http://schemas.microsoft.com/office/drawing/2012/chart">
                  <c:ext xmlns:c16="http://schemas.microsoft.com/office/drawing/2014/chart" uri="{C3380CC4-5D6E-409C-BE32-E72D297353CC}">
                    <c16:uniqueId val="{00000004-C694-4DEE-A359-26CAE9D4D8D1}"/>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Folha1!$C$36</c15:sqref>
                        </c15:formulaRef>
                      </c:ext>
                    </c:extLst>
                    <c:strCache>
                      <c:ptCount val="1"/>
                      <c:pt idx="0">
                        <c:v>2ºCicloAPVM</c:v>
                      </c:pt>
                    </c:strCache>
                  </c:strRef>
                </c:tx>
                <c:spPr>
                  <a:ln w="28575" cap="rnd">
                    <a:solidFill>
                      <a:srgbClr val="002060"/>
                    </a:solidFill>
                    <a:round/>
                  </a:ln>
                  <a:effectLst/>
                </c:spPr>
                <c:marker>
                  <c:symbol val="circle"/>
                  <c:size val="5"/>
                  <c:spPr>
                    <a:solidFill>
                      <a:schemeClr val="accent5"/>
                    </a:solidFill>
                    <a:ln w="9525">
                      <a:solidFill>
                        <a:schemeClr val="accent5"/>
                      </a:solidFill>
                    </a:ln>
                    <a:effectLst/>
                  </c:spPr>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Folha1!$D$36:$N$36</c15:sqref>
                        </c15:formulaRef>
                      </c:ext>
                    </c:extLst>
                    <c:numCache>
                      <c:formatCode>0.0%</c:formatCode>
                      <c:ptCount val="11"/>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numCache>
                  </c:numRef>
                </c:val>
                <c:smooth val="0"/>
                <c:extLst xmlns:c15="http://schemas.microsoft.com/office/drawing/2012/chart">
                  <c:ext xmlns:c16="http://schemas.microsoft.com/office/drawing/2014/chart" uri="{C3380CC4-5D6E-409C-BE32-E72D297353CC}">
                    <c16:uniqueId val="{00000005-C694-4DEE-A359-26CAE9D4D8D1}"/>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70000000000000007"/>
        </c:scaling>
        <c:delete val="0"/>
        <c:axPos val="l"/>
        <c:majorGridlines>
          <c:spPr>
            <a:ln w="9525" cap="flat" cmpd="sng" algn="ctr">
              <a:solidFill>
                <a:schemeClr val="tx1">
                  <a:lumMod val="85000"/>
                  <a:alpha val="33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layout>
        <c:manualLayout>
          <c:xMode val="edge"/>
          <c:yMode val="edge"/>
          <c:x val="0.56828531868744936"/>
          <c:y val="0.72393301202502358"/>
          <c:w val="0.38235833972919098"/>
          <c:h val="8.0495093237501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3ºCiclo - Evolução</a:t>
            </a:r>
            <a:r>
              <a:rPr lang="en-GB" baseline="0"/>
              <a:t> da t</a:t>
            </a:r>
            <a:r>
              <a:rPr lang="en-GB"/>
              <a:t>axa</a:t>
            </a:r>
            <a:r>
              <a:rPr lang="en-GB" baseline="0"/>
              <a:t> de sucesso por ano/escola</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Folha1!$AS$40</c:f>
              <c:strCache>
                <c:ptCount val="1"/>
                <c:pt idx="0">
                  <c:v>7ºVM</c:v>
                </c:pt>
              </c:strCache>
            </c:strRef>
          </c:tx>
          <c:spPr>
            <a:ln w="28575" cap="rnd">
              <a:solidFill>
                <a:srgbClr val="FF3300"/>
              </a:solidFill>
              <a:round/>
            </a:ln>
            <a:effectLst/>
          </c:spPr>
          <c:marker>
            <c:symbol val="none"/>
          </c:marker>
          <c:cat>
            <c:strRef>
              <c:f>Folha1!$AT$39:$AW$39</c:f>
              <c:strCache>
                <c:ptCount val="4"/>
                <c:pt idx="0">
                  <c:v>21/22</c:v>
                </c:pt>
                <c:pt idx="1">
                  <c:v>22/23</c:v>
                </c:pt>
                <c:pt idx="2">
                  <c:v>23/24</c:v>
                </c:pt>
                <c:pt idx="3">
                  <c:v>24/25</c:v>
                </c:pt>
              </c:strCache>
            </c:strRef>
          </c:cat>
          <c:val>
            <c:numRef>
              <c:f>Folha1!$AT$40:$AW$40</c:f>
              <c:numCache>
                <c:formatCode>0.0%</c:formatCode>
                <c:ptCount val="4"/>
                <c:pt idx="0">
                  <c:v>0.92405063291139244</c:v>
                </c:pt>
                <c:pt idx="1">
                  <c:v>0.82954545454545459</c:v>
                </c:pt>
                <c:pt idx="2">
                  <c:v>0.78888888888888886</c:v>
                </c:pt>
                <c:pt idx="3">
                  <c:v>0.74774774774774777</c:v>
                </c:pt>
              </c:numCache>
            </c:numRef>
          </c:val>
          <c:smooth val="0"/>
          <c:extLst>
            <c:ext xmlns:c16="http://schemas.microsoft.com/office/drawing/2014/chart" uri="{C3380CC4-5D6E-409C-BE32-E72D297353CC}">
              <c16:uniqueId val="{00000000-E3D2-4592-BA78-5FE7E210E44F}"/>
            </c:ext>
          </c:extLst>
        </c:ser>
        <c:ser>
          <c:idx val="1"/>
          <c:order val="1"/>
          <c:tx>
            <c:strRef>
              <c:f>Folha1!$AS$41</c:f>
              <c:strCache>
                <c:ptCount val="1"/>
                <c:pt idx="0">
                  <c:v>8ºVM</c:v>
                </c:pt>
              </c:strCache>
            </c:strRef>
          </c:tx>
          <c:spPr>
            <a:ln w="28575" cap="rnd">
              <a:solidFill>
                <a:srgbClr val="FF0000"/>
              </a:solidFill>
              <a:round/>
            </a:ln>
            <a:effectLst/>
          </c:spPr>
          <c:marker>
            <c:symbol val="none"/>
          </c:marker>
          <c:cat>
            <c:strRef>
              <c:f>Folha1!$AT$39:$AW$39</c:f>
              <c:strCache>
                <c:ptCount val="4"/>
                <c:pt idx="0">
                  <c:v>21/22</c:v>
                </c:pt>
                <c:pt idx="1">
                  <c:v>22/23</c:v>
                </c:pt>
                <c:pt idx="2">
                  <c:v>23/24</c:v>
                </c:pt>
                <c:pt idx="3">
                  <c:v>24/25</c:v>
                </c:pt>
              </c:strCache>
            </c:strRef>
          </c:cat>
          <c:val>
            <c:numRef>
              <c:f>Folha1!$AT$41:$AW$41</c:f>
              <c:numCache>
                <c:formatCode>0.0%</c:formatCode>
                <c:ptCount val="4"/>
                <c:pt idx="0">
                  <c:v>0.9156626506024097</c:v>
                </c:pt>
                <c:pt idx="1">
                  <c:v>0.8271604938271605</c:v>
                </c:pt>
                <c:pt idx="2">
                  <c:v>0.76530612244897955</c:v>
                </c:pt>
                <c:pt idx="3">
                  <c:v>0.80434782608695654</c:v>
                </c:pt>
              </c:numCache>
            </c:numRef>
          </c:val>
          <c:smooth val="0"/>
          <c:extLst>
            <c:ext xmlns:c16="http://schemas.microsoft.com/office/drawing/2014/chart" uri="{C3380CC4-5D6E-409C-BE32-E72D297353CC}">
              <c16:uniqueId val="{00000001-E3D2-4592-BA78-5FE7E210E44F}"/>
            </c:ext>
          </c:extLst>
        </c:ser>
        <c:ser>
          <c:idx val="2"/>
          <c:order val="2"/>
          <c:tx>
            <c:strRef>
              <c:f>Folha1!$AS$42</c:f>
              <c:strCache>
                <c:ptCount val="1"/>
                <c:pt idx="0">
                  <c:v>9ºVM</c:v>
                </c:pt>
              </c:strCache>
            </c:strRef>
          </c:tx>
          <c:spPr>
            <a:ln w="28575" cap="rnd">
              <a:solidFill>
                <a:srgbClr val="C00000"/>
              </a:solidFill>
              <a:round/>
            </a:ln>
            <a:effectLst/>
          </c:spPr>
          <c:marker>
            <c:symbol val="none"/>
          </c:marker>
          <c:cat>
            <c:strRef>
              <c:f>Folha1!$AT$39:$AW$39</c:f>
              <c:strCache>
                <c:ptCount val="4"/>
                <c:pt idx="0">
                  <c:v>21/22</c:v>
                </c:pt>
                <c:pt idx="1">
                  <c:v>22/23</c:v>
                </c:pt>
                <c:pt idx="2">
                  <c:v>23/24</c:v>
                </c:pt>
                <c:pt idx="3">
                  <c:v>24/25</c:v>
                </c:pt>
              </c:strCache>
            </c:strRef>
          </c:cat>
          <c:val>
            <c:numRef>
              <c:f>Folha1!$AT$42:$AW$42</c:f>
              <c:numCache>
                <c:formatCode>0.0%</c:formatCode>
                <c:ptCount val="4"/>
                <c:pt idx="0">
                  <c:v>0.92405063291139244</c:v>
                </c:pt>
                <c:pt idx="1">
                  <c:v>0.82352941176470584</c:v>
                </c:pt>
                <c:pt idx="2">
                  <c:v>0.79761904761904767</c:v>
                </c:pt>
                <c:pt idx="3">
                  <c:v>0.84090909090909094</c:v>
                </c:pt>
              </c:numCache>
            </c:numRef>
          </c:val>
          <c:smooth val="0"/>
          <c:extLst>
            <c:ext xmlns:c16="http://schemas.microsoft.com/office/drawing/2014/chart" uri="{C3380CC4-5D6E-409C-BE32-E72D297353CC}">
              <c16:uniqueId val="{00000002-E3D2-4592-BA78-5FE7E210E44F}"/>
            </c:ext>
          </c:extLst>
        </c:ser>
        <c:ser>
          <c:idx val="3"/>
          <c:order val="3"/>
          <c:tx>
            <c:strRef>
              <c:f>Folha1!$AS$43</c:f>
              <c:strCache>
                <c:ptCount val="1"/>
                <c:pt idx="0">
                  <c:v>7ºGC</c:v>
                </c:pt>
              </c:strCache>
            </c:strRef>
          </c:tx>
          <c:spPr>
            <a:ln w="28575" cap="rnd">
              <a:solidFill>
                <a:srgbClr val="FFC000"/>
              </a:solidFill>
              <a:round/>
            </a:ln>
            <a:effectLst/>
          </c:spPr>
          <c:marker>
            <c:symbol val="none"/>
          </c:marker>
          <c:cat>
            <c:strRef>
              <c:f>Folha1!$AT$39:$AW$39</c:f>
              <c:strCache>
                <c:ptCount val="4"/>
                <c:pt idx="0">
                  <c:v>21/22</c:v>
                </c:pt>
                <c:pt idx="1">
                  <c:v>22/23</c:v>
                </c:pt>
                <c:pt idx="2">
                  <c:v>23/24</c:v>
                </c:pt>
                <c:pt idx="3">
                  <c:v>24/25</c:v>
                </c:pt>
              </c:strCache>
            </c:strRef>
          </c:cat>
          <c:val>
            <c:numRef>
              <c:f>Folha1!$AT$43:$AW$43</c:f>
              <c:numCache>
                <c:formatCode>0.0%</c:formatCode>
                <c:ptCount val="4"/>
                <c:pt idx="0">
                  <c:v>0.93023255813953487</c:v>
                </c:pt>
                <c:pt idx="1">
                  <c:v>0.93333333333333335</c:v>
                </c:pt>
                <c:pt idx="2">
                  <c:v>0.97872340425531912</c:v>
                </c:pt>
                <c:pt idx="3">
                  <c:v>0.96491228070175439</c:v>
                </c:pt>
              </c:numCache>
            </c:numRef>
          </c:val>
          <c:smooth val="0"/>
          <c:extLst>
            <c:ext xmlns:c16="http://schemas.microsoft.com/office/drawing/2014/chart" uri="{C3380CC4-5D6E-409C-BE32-E72D297353CC}">
              <c16:uniqueId val="{00000003-E3D2-4592-BA78-5FE7E210E44F}"/>
            </c:ext>
          </c:extLst>
        </c:ser>
        <c:ser>
          <c:idx val="4"/>
          <c:order val="4"/>
          <c:tx>
            <c:strRef>
              <c:f>Folha1!$AS$44</c:f>
              <c:strCache>
                <c:ptCount val="1"/>
                <c:pt idx="0">
                  <c:v>8ºGC</c:v>
                </c:pt>
              </c:strCache>
            </c:strRef>
          </c:tx>
          <c:spPr>
            <a:ln w="28575" cap="rnd">
              <a:solidFill>
                <a:srgbClr val="FFFF00"/>
              </a:solidFill>
              <a:round/>
            </a:ln>
            <a:effectLst/>
          </c:spPr>
          <c:marker>
            <c:symbol val="none"/>
          </c:marker>
          <c:cat>
            <c:strRef>
              <c:f>Folha1!$AT$39:$AW$39</c:f>
              <c:strCache>
                <c:ptCount val="4"/>
                <c:pt idx="0">
                  <c:v>21/22</c:v>
                </c:pt>
                <c:pt idx="1">
                  <c:v>22/23</c:v>
                </c:pt>
                <c:pt idx="2">
                  <c:v>23/24</c:v>
                </c:pt>
                <c:pt idx="3">
                  <c:v>24/25</c:v>
                </c:pt>
              </c:strCache>
            </c:strRef>
          </c:cat>
          <c:val>
            <c:numRef>
              <c:f>Folha1!$AT$44:$AW$44</c:f>
              <c:numCache>
                <c:formatCode>0.0%</c:formatCode>
                <c:ptCount val="4"/>
                <c:pt idx="0">
                  <c:v>0.95238095238095233</c:v>
                </c:pt>
                <c:pt idx="1">
                  <c:v>0.97619047619047616</c:v>
                </c:pt>
                <c:pt idx="2">
                  <c:v>0.97674418604651159</c:v>
                </c:pt>
                <c:pt idx="3">
                  <c:v>0.8666666666666667</c:v>
                </c:pt>
              </c:numCache>
            </c:numRef>
          </c:val>
          <c:smooth val="0"/>
          <c:extLst>
            <c:ext xmlns:c16="http://schemas.microsoft.com/office/drawing/2014/chart" uri="{C3380CC4-5D6E-409C-BE32-E72D297353CC}">
              <c16:uniqueId val="{00000004-E3D2-4592-BA78-5FE7E210E44F}"/>
            </c:ext>
          </c:extLst>
        </c:ser>
        <c:ser>
          <c:idx val="5"/>
          <c:order val="5"/>
          <c:tx>
            <c:strRef>
              <c:f>Folha1!$AS$45</c:f>
              <c:strCache>
                <c:ptCount val="1"/>
                <c:pt idx="0">
                  <c:v>9ºGC</c:v>
                </c:pt>
              </c:strCache>
            </c:strRef>
          </c:tx>
          <c:spPr>
            <a:ln w="28575" cap="rnd">
              <a:solidFill>
                <a:srgbClr val="FEEC02"/>
              </a:solidFill>
              <a:round/>
            </a:ln>
            <a:effectLst/>
          </c:spPr>
          <c:marker>
            <c:symbol val="none"/>
          </c:marker>
          <c:cat>
            <c:strRef>
              <c:f>Folha1!$AT$39:$AW$39</c:f>
              <c:strCache>
                <c:ptCount val="4"/>
                <c:pt idx="0">
                  <c:v>21/22</c:v>
                </c:pt>
                <c:pt idx="1">
                  <c:v>22/23</c:v>
                </c:pt>
                <c:pt idx="2">
                  <c:v>23/24</c:v>
                </c:pt>
                <c:pt idx="3">
                  <c:v>24/25</c:v>
                </c:pt>
              </c:strCache>
            </c:strRef>
          </c:cat>
          <c:val>
            <c:numRef>
              <c:f>Folha1!$AT$45:$AW$45</c:f>
              <c:numCache>
                <c:formatCode>0.0%</c:formatCode>
                <c:ptCount val="4"/>
                <c:pt idx="0">
                  <c:v>0.97222222222222221</c:v>
                </c:pt>
                <c:pt idx="1">
                  <c:v>0.79545454545454541</c:v>
                </c:pt>
                <c:pt idx="2">
                  <c:v>0.86956521739130432</c:v>
                </c:pt>
                <c:pt idx="3">
                  <c:v>0.9555555555555556</c:v>
                </c:pt>
              </c:numCache>
            </c:numRef>
          </c:val>
          <c:smooth val="0"/>
          <c:extLst>
            <c:ext xmlns:c16="http://schemas.microsoft.com/office/drawing/2014/chart" uri="{C3380CC4-5D6E-409C-BE32-E72D297353CC}">
              <c16:uniqueId val="{00000005-E3D2-4592-BA78-5FE7E210E44F}"/>
            </c:ext>
          </c:extLst>
        </c:ser>
        <c:dLbls>
          <c:showLegendKey val="0"/>
          <c:showVal val="0"/>
          <c:showCatName val="0"/>
          <c:showSerName val="0"/>
          <c:showPercent val="0"/>
          <c:showBubbleSize val="0"/>
        </c:dLbls>
        <c:smooth val="0"/>
        <c:axId val="2012247071"/>
        <c:axId val="2012251871"/>
      </c:lineChart>
      <c:catAx>
        <c:axId val="2012247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2251871"/>
        <c:crosses val="autoZero"/>
        <c:auto val="1"/>
        <c:lblAlgn val="ctr"/>
        <c:lblOffset val="100"/>
        <c:noMultiLvlLbl val="0"/>
      </c:catAx>
      <c:valAx>
        <c:axId val="2012251871"/>
        <c:scaling>
          <c:orientation val="minMax"/>
          <c:max val="1"/>
          <c:min val="0.73000000000000009"/>
        </c:scaling>
        <c:delete val="0"/>
        <c:axPos val="l"/>
        <c:majorGridlines>
          <c:spPr>
            <a:ln w="9525" cap="flat" cmpd="sng" algn="ctr">
              <a:no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224707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a:t>Evolução da</a:t>
            </a:r>
            <a:r>
              <a:rPr lang="en-GB" sz="1200" baseline="0"/>
              <a:t> Retenção por excesso de faltas no agrupamento</a:t>
            </a:r>
            <a:endParaRPr lang="en-GB" sz="120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1"/>
          <c:order val="0"/>
          <c:tx>
            <c:strRef>
              <c:f>Folha1!$AS$59</c:f>
              <c:strCache>
                <c:ptCount val="1"/>
                <c:pt idx="0">
                  <c:v>Retidos por Faltas</c:v>
                </c:pt>
              </c:strCache>
            </c:strRef>
          </c:tx>
          <c:spPr>
            <a:ln w="28575" cap="rnd">
              <a:solidFill>
                <a:srgbClr val="C00000"/>
              </a:solidFill>
              <a:round/>
            </a:ln>
            <a:effectLst/>
          </c:spPr>
          <c:marker>
            <c:symbol val="none"/>
          </c:marker>
          <c:dLbls>
            <c:dLbl>
              <c:idx val="5"/>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D5F-45AF-9FBB-17D838866AF0}"/>
                </c:ext>
              </c:extLst>
            </c:dLbl>
            <c:dLbl>
              <c:idx val="6"/>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D5F-45AF-9FBB-17D838866AF0}"/>
                </c:ext>
              </c:extLst>
            </c:dLbl>
            <c:dLbl>
              <c:idx val="7"/>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D5F-45AF-9FBB-17D838866AF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Folha1!$AT$57:$BA$57</c:f>
              <c:strCache>
                <c:ptCount val="8"/>
                <c:pt idx="0">
                  <c:v>17/18</c:v>
                </c:pt>
                <c:pt idx="1">
                  <c:v>18/19</c:v>
                </c:pt>
                <c:pt idx="2">
                  <c:v>19/20</c:v>
                </c:pt>
                <c:pt idx="3">
                  <c:v>20/21</c:v>
                </c:pt>
                <c:pt idx="4">
                  <c:v>21/22</c:v>
                </c:pt>
                <c:pt idx="5">
                  <c:v>22/23</c:v>
                </c:pt>
                <c:pt idx="6">
                  <c:v>23/24</c:v>
                </c:pt>
                <c:pt idx="7">
                  <c:v>24/25</c:v>
                </c:pt>
              </c:strCache>
            </c:strRef>
          </c:cat>
          <c:val>
            <c:numRef>
              <c:f>Folha1!$AT$59:$BA$59</c:f>
              <c:numCache>
                <c:formatCode>General</c:formatCode>
                <c:ptCount val="8"/>
                <c:pt idx="0">
                  <c:v>14</c:v>
                </c:pt>
                <c:pt idx="1">
                  <c:v>14</c:v>
                </c:pt>
                <c:pt idx="2">
                  <c:v>12</c:v>
                </c:pt>
                <c:pt idx="3">
                  <c:v>17</c:v>
                </c:pt>
                <c:pt idx="4">
                  <c:v>12</c:v>
                </c:pt>
                <c:pt idx="5">
                  <c:v>21</c:v>
                </c:pt>
                <c:pt idx="6">
                  <c:v>31</c:v>
                </c:pt>
                <c:pt idx="7">
                  <c:v>24</c:v>
                </c:pt>
              </c:numCache>
            </c:numRef>
          </c:val>
          <c:smooth val="0"/>
          <c:extLst>
            <c:ext xmlns:c16="http://schemas.microsoft.com/office/drawing/2014/chart" uri="{C3380CC4-5D6E-409C-BE32-E72D297353CC}">
              <c16:uniqueId val="{00000003-CD5F-45AF-9FBB-17D838866AF0}"/>
            </c:ext>
          </c:extLst>
        </c:ser>
        <c:dLbls>
          <c:showLegendKey val="0"/>
          <c:showVal val="0"/>
          <c:showCatName val="0"/>
          <c:showSerName val="0"/>
          <c:showPercent val="0"/>
          <c:showBubbleSize val="0"/>
        </c:dLbls>
        <c:smooth val="0"/>
        <c:axId val="2112147727"/>
        <c:axId val="2112137167"/>
      </c:lineChart>
      <c:catAx>
        <c:axId val="21121477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2137167"/>
        <c:crosses val="autoZero"/>
        <c:auto val="1"/>
        <c:lblAlgn val="ctr"/>
        <c:lblOffset val="100"/>
        <c:noMultiLvlLbl val="0"/>
      </c:catAx>
      <c:valAx>
        <c:axId val="2112137167"/>
        <c:scaling>
          <c:orientation val="minMax"/>
          <c:max val="32"/>
          <c:min val="10"/>
        </c:scaling>
        <c:delete val="0"/>
        <c:axPos val="l"/>
        <c:majorGridlines>
          <c:spPr>
            <a:ln w="9525" cap="flat" cmpd="sng" algn="ctr">
              <a:no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GB"/>
                  <a:t>Número de alunos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121477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Contribuição</a:t>
            </a:r>
            <a:r>
              <a:rPr lang="en-GB" baseline="0"/>
              <a:t> Percentual da Retenção por excesso de faltas na Escola Vítor Melícias</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percentStacked"/>
        <c:varyColors val="0"/>
        <c:ser>
          <c:idx val="0"/>
          <c:order val="0"/>
          <c:tx>
            <c:strRef>
              <c:f>Folha1!$BB$98</c:f>
              <c:strCache>
                <c:ptCount val="1"/>
                <c:pt idx="0">
                  <c:v>Retidos por Classif</c:v>
                </c:pt>
              </c:strCache>
            </c:strRef>
          </c:tx>
          <c:spPr>
            <a:solidFill>
              <a:schemeClr val="accent1"/>
            </a:solidFill>
            <a:ln>
              <a:noFill/>
            </a:ln>
            <a:effectLst/>
          </c:spPr>
          <c:invertIfNegative val="0"/>
          <c:cat>
            <c:strRef>
              <c:f>Folha1!$BC$97:$BJ$97</c:f>
              <c:strCache>
                <c:ptCount val="8"/>
                <c:pt idx="0">
                  <c:v>17/18</c:v>
                </c:pt>
                <c:pt idx="1">
                  <c:v>18/19</c:v>
                </c:pt>
                <c:pt idx="2">
                  <c:v>19/20</c:v>
                </c:pt>
                <c:pt idx="3">
                  <c:v>20/21</c:v>
                </c:pt>
                <c:pt idx="4">
                  <c:v>21/22</c:v>
                </c:pt>
                <c:pt idx="5">
                  <c:v>22/23</c:v>
                </c:pt>
                <c:pt idx="6">
                  <c:v>23/24</c:v>
                </c:pt>
                <c:pt idx="7">
                  <c:v>24/25</c:v>
                </c:pt>
              </c:strCache>
            </c:strRef>
          </c:cat>
          <c:val>
            <c:numRef>
              <c:f>Folha1!$BC$98:$BJ$98</c:f>
              <c:numCache>
                <c:formatCode>0.0%</c:formatCode>
                <c:ptCount val="8"/>
                <c:pt idx="0">
                  <c:v>0.75555555555555554</c:v>
                </c:pt>
                <c:pt idx="1">
                  <c:v>0.47368421052631576</c:v>
                </c:pt>
                <c:pt idx="2">
                  <c:v>0.6</c:v>
                </c:pt>
                <c:pt idx="3">
                  <c:v>0.6</c:v>
                </c:pt>
                <c:pt idx="4">
                  <c:v>0.47368421052631576</c:v>
                </c:pt>
                <c:pt idx="5">
                  <c:v>0.56818181818181823</c:v>
                </c:pt>
                <c:pt idx="6">
                  <c:v>0.63636363636363635</c:v>
                </c:pt>
                <c:pt idx="7">
                  <c:v>0.69863013698630139</c:v>
                </c:pt>
              </c:numCache>
            </c:numRef>
          </c:val>
          <c:extLst>
            <c:ext xmlns:c16="http://schemas.microsoft.com/office/drawing/2014/chart" uri="{C3380CC4-5D6E-409C-BE32-E72D297353CC}">
              <c16:uniqueId val="{00000000-4A1B-495D-9FCB-D60B6DC9B7BB}"/>
            </c:ext>
          </c:extLst>
        </c:ser>
        <c:ser>
          <c:idx val="1"/>
          <c:order val="1"/>
          <c:tx>
            <c:strRef>
              <c:f>Folha1!$BB$99</c:f>
              <c:strCache>
                <c:ptCount val="1"/>
                <c:pt idx="0">
                  <c:v>Retidos por Faltas</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t" anchorCtr="0">
                <a:spAutoFit/>
              </a:bodyPr>
              <a:lstStyle/>
              <a:p>
                <a:pPr>
                  <a:defRPr sz="9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Folha1!$BC$97:$BJ$97</c:f>
              <c:strCache>
                <c:ptCount val="8"/>
                <c:pt idx="0">
                  <c:v>17/18</c:v>
                </c:pt>
                <c:pt idx="1">
                  <c:v>18/19</c:v>
                </c:pt>
                <c:pt idx="2">
                  <c:v>19/20</c:v>
                </c:pt>
                <c:pt idx="3">
                  <c:v>20/21</c:v>
                </c:pt>
                <c:pt idx="4">
                  <c:v>21/22</c:v>
                </c:pt>
                <c:pt idx="5">
                  <c:v>22/23</c:v>
                </c:pt>
                <c:pt idx="6">
                  <c:v>23/24</c:v>
                </c:pt>
                <c:pt idx="7">
                  <c:v>24/25</c:v>
                </c:pt>
              </c:strCache>
            </c:strRef>
          </c:cat>
          <c:val>
            <c:numRef>
              <c:f>Folha1!$BC$99:$BJ$99</c:f>
              <c:numCache>
                <c:formatCode>0.0%</c:formatCode>
                <c:ptCount val="8"/>
                <c:pt idx="0">
                  <c:v>0.24444444444444444</c:v>
                </c:pt>
                <c:pt idx="1">
                  <c:v>0.52631578947368418</c:v>
                </c:pt>
                <c:pt idx="2">
                  <c:v>0.4</c:v>
                </c:pt>
                <c:pt idx="3">
                  <c:v>0.4</c:v>
                </c:pt>
                <c:pt idx="4">
                  <c:v>0.52631578947368418</c:v>
                </c:pt>
                <c:pt idx="5">
                  <c:v>0.43181818181818182</c:v>
                </c:pt>
                <c:pt idx="6">
                  <c:v>0.36363636363636365</c:v>
                </c:pt>
                <c:pt idx="7">
                  <c:v>0.30136986301369861</c:v>
                </c:pt>
              </c:numCache>
            </c:numRef>
          </c:val>
          <c:extLst>
            <c:ext xmlns:c16="http://schemas.microsoft.com/office/drawing/2014/chart" uri="{C3380CC4-5D6E-409C-BE32-E72D297353CC}">
              <c16:uniqueId val="{00000001-4A1B-495D-9FCB-D60B6DC9B7BB}"/>
            </c:ext>
          </c:extLst>
        </c:ser>
        <c:dLbls>
          <c:showLegendKey val="0"/>
          <c:showVal val="0"/>
          <c:showCatName val="0"/>
          <c:showSerName val="0"/>
          <c:showPercent val="0"/>
          <c:showBubbleSize val="0"/>
        </c:dLbls>
        <c:gapWidth val="40"/>
        <c:overlap val="100"/>
        <c:axId val="2015038975"/>
        <c:axId val="2015035135"/>
      </c:barChart>
      <c:catAx>
        <c:axId val="20150389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5035135"/>
        <c:crosses val="autoZero"/>
        <c:auto val="1"/>
        <c:lblAlgn val="ctr"/>
        <c:lblOffset val="100"/>
        <c:noMultiLvlLbl val="0"/>
      </c:catAx>
      <c:valAx>
        <c:axId val="201503513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50389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err="1"/>
              <a:t>Média</a:t>
            </a:r>
            <a:r>
              <a:rPr lang="en-GB" dirty="0"/>
              <a:t> das </a:t>
            </a:r>
            <a:r>
              <a:rPr lang="en-GB" dirty="0" err="1"/>
              <a:t>Classificações</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APVM!$T$60</c:f>
              <c:strCache>
                <c:ptCount val="1"/>
                <c:pt idx="0">
                  <c:v>APVM</c:v>
                </c:pt>
              </c:strCache>
            </c:strRef>
          </c:tx>
          <c:spPr>
            <a:solidFill>
              <a:schemeClr val="accent1"/>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884-4EAA-AB58-66BF373CD183}"/>
                </c:ext>
              </c:extLst>
            </c:dLbl>
            <c:dLbl>
              <c:idx val="1"/>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884-4EAA-AB58-66BF373CD18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APVM!$U$59:$V$59</c:f>
              <c:strCache>
                <c:ptCount val="2"/>
                <c:pt idx="0">
                  <c:v>POR</c:v>
                </c:pt>
                <c:pt idx="1">
                  <c:v>MAT</c:v>
                </c:pt>
              </c:strCache>
            </c:strRef>
          </c:cat>
          <c:val>
            <c:numRef>
              <c:f>APVM!$U$60:$V$60</c:f>
              <c:numCache>
                <c:formatCode>0%</c:formatCode>
                <c:ptCount val="2"/>
                <c:pt idx="0">
                  <c:v>0.53200000000000003</c:v>
                </c:pt>
                <c:pt idx="1">
                  <c:v>0.45800000000000002</c:v>
                </c:pt>
              </c:numCache>
            </c:numRef>
          </c:val>
          <c:extLst>
            <c:ext xmlns:c16="http://schemas.microsoft.com/office/drawing/2014/chart" uri="{C3380CC4-5D6E-409C-BE32-E72D297353CC}">
              <c16:uniqueId val="{00000002-1884-4EAA-AB58-66BF373CD183}"/>
            </c:ext>
          </c:extLst>
        </c:ser>
        <c:ser>
          <c:idx val="1"/>
          <c:order val="1"/>
          <c:tx>
            <c:strRef>
              <c:f>APVM!$T$61</c:f>
              <c:strCache>
                <c:ptCount val="1"/>
                <c:pt idx="0">
                  <c:v>NAC</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APVM!$U$59:$V$59</c:f>
              <c:strCache>
                <c:ptCount val="2"/>
                <c:pt idx="0">
                  <c:v>POR</c:v>
                </c:pt>
                <c:pt idx="1">
                  <c:v>MAT</c:v>
                </c:pt>
              </c:strCache>
            </c:strRef>
          </c:cat>
          <c:val>
            <c:numRef>
              <c:f>APVM!$U$61:$V$61</c:f>
              <c:numCache>
                <c:formatCode>0%</c:formatCode>
                <c:ptCount val="2"/>
                <c:pt idx="0">
                  <c:v>0.57999999999999996</c:v>
                </c:pt>
                <c:pt idx="1">
                  <c:v>0.52</c:v>
                </c:pt>
              </c:numCache>
            </c:numRef>
          </c:val>
          <c:extLst>
            <c:ext xmlns:c16="http://schemas.microsoft.com/office/drawing/2014/chart" uri="{C3380CC4-5D6E-409C-BE32-E72D297353CC}">
              <c16:uniqueId val="{00000003-1884-4EAA-AB58-66BF373CD183}"/>
            </c:ext>
          </c:extLst>
        </c:ser>
        <c:dLbls>
          <c:showLegendKey val="0"/>
          <c:showVal val="0"/>
          <c:showCatName val="0"/>
          <c:showSerName val="0"/>
          <c:showPercent val="0"/>
          <c:showBubbleSize val="0"/>
        </c:dLbls>
        <c:gapWidth val="219"/>
        <c:overlap val="-27"/>
        <c:axId val="942030287"/>
        <c:axId val="942034127"/>
      </c:barChart>
      <c:catAx>
        <c:axId val="9420302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42034127"/>
        <c:crosses val="autoZero"/>
        <c:auto val="1"/>
        <c:lblAlgn val="ctr"/>
        <c:lblOffset val="100"/>
        <c:noMultiLvlLbl val="0"/>
      </c:catAx>
      <c:valAx>
        <c:axId val="942034127"/>
        <c:scaling>
          <c:orientation val="minMax"/>
          <c:min val="0.30000000000000004"/>
        </c:scaling>
        <c:delete val="1"/>
        <c:axPos val="l"/>
        <c:majorGridlines>
          <c:spPr>
            <a:ln w="9525" cap="flat" cmpd="sng" algn="ctr">
              <a:noFill/>
              <a:round/>
            </a:ln>
            <a:effectLst/>
          </c:spPr>
        </c:majorGridlines>
        <c:numFmt formatCode="0%" sourceLinked="1"/>
        <c:majorTickMark val="none"/>
        <c:minorTickMark val="none"/>
        <c:tickLblPos val="nextTo"/>
        <c:crossAx val="9420302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Percentagem</a:t>
            </a:r>
            <a:r>
              <a:rPr lang="en-GB" baseline="0"/>
              <a:t> de Sucesso</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APVM!$T$76</c:f>
              <c:strCache>
                <c:ptCount val="1"/>
                <c:pt idx="0">
                  <c:v>APVM</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APVM!$U$75:$V$75</c:f>
              <c:strCache>
                <c:ptCount val="2"/>
                <c:pt idx="0">
                  <c:v>POR</c:v>
                </c:pt>
                <c:pt idx="1">
                  <c:v>MAT</c:v>
                </c:pt>
              </c:strCache>
            </c:strRef>
          </c:cat>
          <c:val>
            <c:numRef>
              <c:f>APVM!$U$76:$V$76</c:f>
              <c:numCache>
                <c:formatCode>0%</c:formatCode>
                <c:ptCount val="2"/>
                <c:pt idx="0">
                  <c:v>0.59</c:v>
                </c:pt>
                <c:pt idx="1">
                  <c:v>0.36</c:v>
                </c:pt>
              </c:numCache>
            </c:numRef>
          </c:val>
          <c:extLst>
            <c:ext xmlns:c16="http://schemas.microsoft.com/office/drawing/2014/chart" uri="{C3380CC4-5D6E-409C-BE32-E72D297353CC}">
              <c16:uniqueId val="{00000000-B811-43F9-963F-D5F601A08880}"/>
            </c:ext>
          </c:extLst>
        </c:ser>
        <c:ser>
          <c:idx val="1"/>
          <c:order val="1"/>
          <c:tx>
            <c:strRef>
              <c:f>APVM!$T$77</c:f>
              <c:strCache>
                <c:ptCount val="1"/>
                <c:pt idx="0">
                  <c:v>NAC</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APVM!$U$75:$V$75</c:f>
              <c:strCache>
                <c:ptCount val="2"/>
                <c:pt idx="0">
                  <c:v>POR</c:v>
                </c:pt>
                <c:pt idx="1">
                  <c:v>MAT</c:v>
                </c:pt>
              </c:strCache>
            </c:strRef>
          </c:cat>
          <c:val>
            <c:numRef>
              <c:f>APVM!$U$77:$V$77</c:f>
              <c:numCache>
                <c:formatCode>0%</c:formatCode>
                <c:ptCount val="2"/>
                <c:pt idx="0">
                  <c:v>0.69</c:v>
                </c:pt>
                <c:pt idx="1">
                  <c:v>0.49</c:v>
                </c:pt>
              </c:numCache>
            </c:numRef>
          </c:val>
          <c:extLst>
            <c:ext xmlns:c16="http://schemas.microsoft.com/office/drawing/2014/chart" uri="{C3380CC4-5D6E-409C-BE32-E72D297353CC}">
              <c16:uniqueId val="{00000001-B811-43F9-963F-D5F601A08880}"/>
            </c:ext>
          </c:extLst>
        </c:ser>
        <c:dLbls>
          <c:showLegendKey val="0"/>
          <c:showVal val="0"/>
          <c:showCatName val="0"/>
          <c:showSerName val="0"/>
          <c:showPercent val="0"/>
          <c:showBubbleSize val="0"/>
        </c:dLbls>
        <c:gapWidth val="219"/>
        <c:overlap val="-27"/>
        <c:axId val="1562958575"/>
        <c:axId val="1562966255"/>
      </c:barChart>
      <c:catAx>
        <c:axId val="156295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62966255"/>
        <c:crosses val="autoZero"/>
        <c:auto val="1"/>
        <c:lblAlgn val="ctr"/>
        <c:lblOffset val="100"/>
        <c:noMultiLvlLbl val="0"/>
      </c:catAx>
      <c:valAx>
        <c:axId val="1562966255"/>
        <c:scaling>
          <c:orientation val="minMax"/>
        </c:scaling>
        <c:delete val="1"/>
        <c:axPos val="l"/>
        <c:numFmt formatCode="0%" sourceLinked="1"/>
        <c:majorTickMark val="none"/>
        <c:minorTickMark val="none"/>
        <c:tickLblPos val="nextTo"/>
        <c:crossAx val="15629585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err="1"/>
              <a:t>Distribuição</a:t>
            </a:r>
            <a:r>
              <a:rPr lang="en-GB" baseline="0" dirty="0"/>
              <a:t> das </a:t>
            </a:r>
            <a:r>
              <a:rPr lang="en-GB" baseline="0" dirty="0" err="1"/>
              <a:t>classificações</a:t>
            </a:r>
            <a:endParaRPr lang="en-GB" dirty="0"/>
          </a:p>
        </c:rich>
      </c:tx>
      <c:layout>
        <c:manualLayout>
          <c:xMode val="edge"/>
          <c:yMode val="edge"/>
          <c:x val="0.29578182864128283"/>
          <c:y val="9.3814405066470333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APVM!$U$36</c:f>
              <c:strCache>
                <c:ptCount val="1"/>
                <c:pt idx="0">
                  <c:v>POR</c:v>
                </c:pt>
              </c:strCache>
            </c:strRef>
          </c:tx>
          <c:spPr>
            <a:ln w="28575" cap="rnd">
              <a:solidFill>
                <a:srgbClr val="FFC000"/>
              </a:solidFill>
              <a:round/>
            </a:ln>
            <a:effectLst/>
          </c:spPr>
          <c:marker>
            <c:symbol val="none"/>
          </c:marker>
          <c:cat>
            <c:strRef>
              <c:f>APVM!$T$37:$T$46</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APVM!$U$37:$U$46</c:f>
              <c:numCache>
                <c:formatCode>General</c:formatCode>
                <c:ptCount val="10"/>
                <c:pt idx="0">
                  <c:v>0</c:v>
                </c:pt>
                <c:pt idx="1">
                  <c:v>1</c:v>
                </c:pt>
                <c:pt idx="2">
                  <c:v>5</c:v>
                </c:pt>
                <c:pt idx="3">
                  <c:v>20</c:v>
                </c:pt>
                <c:pt idx="4">
                  <c:v>10</c:v>
                </c:pt>
                <c:pt idx="5">
                  <c:v>18</c:v>
                </c:pt>
                <c:pt idx="6">
                  <c:v>21</c:v>
                </c:pt>
                <c:pt idx="7">
                  <c:v>7</c:v>
                </c:pt>
                <c:pt idx="8">
                  <c:v>3</c:v>
                </c:pt>
                <c:pt idx="9">
                  <c:v>3</c:v>
                </c:pt>
              </c:numCache>
            </c:numRef>
          </c:val>
          <c:smooth val="0"/>
          <c:extLst>
            <c:ext xmlns:c16="http://schemas.microsoft.com/office/drawing/2014/chart" uri="{C3380CC4-5D6E-409C-BE32-E72D297353CC}">
              <c16:uniqueId val="{00000000-D9DC-4F83-B2DD-50C4DA25FB36}"/>
            </c:ext>
          </c:extLst>
        </c:ser>
        <c:ser>
          <c:idx val="1"/>
          <c:order val="1"/>
          <c:tx>
            <c:strRef>
              <c:f>APVM!$V$36</c:f>
              <c:strCache>
                <c:ptCount val="1"/>
                <c:pt idx="0">
                  <c:v>MAT</c:v>
                </c:pt>
              </c:strCache>
            </c:strRef>
          </c:tx>
          <c:spPr>
            <a:ln w="28575" cap="rnd">
              <a:solidFill>
                <a:srgbClr val="00B050"/>
              </a:solidFill>
              <a:round/>
            </a:ln>
            <a:effectLst/>
          </c:spPr>
          <c:marker>
            <c:symbol val="none"/>
          </c:marker>
          <c:cat>
            <c:strRef>
              <c:f>APVM!$T$37:$T$46</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APVM!$V$37:$V$46</c:f>
              <c:numCache>
                <c:formatCode>General</c:formatCode>
                <c:ptCount val="10"/>
                <c:pt idx="0">
                  <c:v>0</c:v>
                </c:pt>
                <c:pt idx="1">
                  <c:v>1</c:v>
                </c:pt>
                <c:pt idx="2">
                  <c:v>14</c:v>
                </c:pt>
                <c:pt idx="3">
                  <c:v>19</c:v>
                </c:pt>
                <c:pt idx="4">
                  <c:v>22</c:v>
                </c:pt>
                <c:pt idx="5">
                  <c:v>12</c:v>
                </c:pt>
                <c:pt idx="6">
                  <c:v>10</c:v>
                </c:pt>
                <c:pt idx="7">
                  <c:v>5</c:v>
                </c:pt>
                <c:pt idx="8">
                  <c:v>4</c:v>
                </c:pt>
                <c:pt idx="9">
                  <c:v>1</c:v>
                </c:pt>
              </c:numCache>
            </c:numRef>
          </c:val>
          <c:smooth val="0"/>
          <c:extLst>
            <c:ext xmlns:c16="http://schemas.microsoft.com/office/drawing/2014/chart" uri="{C3380CC4-5D6E-409C-BE32-E72D297353CC}">
              <c16:uniqueId val="{00000001-D9DC-4F83-B2DD-50C4DA25FB36}"/>
            </c:ext>
          </c:extLst>
        </c:ser>
        <c:dLbls>
          <c:showLegendKey val="0"/>
          <c:showVal val="0"/>
          <c:showCatName val="0"/>
          <c:showSerName val="0"/>
          <c:showPercent val="0"/>
          <c:showBubbleSize val="0"/>
        </c:dLbls>
        <c:smooth val="0"/>
        <c:axId val="942010607"/>
        <c:axId val="942032207"/>
      </c:lineChart>
      <c:catAx>
        <c:axId val="9420106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42032207"/>
        <c:crosses val="autoZero"/>
        <c:auto val="1"/>
        <c:lblAlgn val="ctr"/>
        <c:lblOffset val="100"/>
        <c:noMultiLvlLbl val="0"/>
      </c:catAx>
      <c:valAx>
        <c:axId val="942032207"/>
        <c:scaling>
          <c:orientation val="minMax"/>
        </c:scaling>
        <c:delete val="1"/>
        <c:axPos val="l"/>
        <c:numFmt formatCode="General" sourceLinked="1"/>
        <c:majorTickMark val="none"/>
        <c:minorTickMark val="none"/>
        <c:tickLblPos val="nextTo"/>
        <c:crossAx val="9420106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POR - % de Sucesso na</a:t>
            </a:r>
            <a:r>
              <a:rPr lang="en-GB" baseline="0"/>
              <a:t> GC</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pieChart>
        <c:varyColors val="1"/>
        <c:ser>
          <c:idx val="0"/>
          <c:order val="0"/>
          <c:spPr>
            <a:solidFill>
              <a:srgbClr val="00B050"/>
            </a:solidFill>
            <a:ln>
              <a:noFill/>
            </a:ln>
          </c:spPr>
          <c:dPt>
            <c:idx val="0"/>
            <c:bubble3D val="0"/>
            <c:spPr>
              <a:solidFill>
                <a:srgbClr val="00B050"/>
              </a:solidFill>
              <a:ln w="19050">
                <a:noFill/>
              </a:ln>
              <a:effectLst/>
            </c:spPr>
            <c:extLst>
              <c:ext xmlns:c16="http://schemas.microsoft.com/office/drawing/2014/chart" uri="{C3380CC4-5D6E-409C-BE32-E72D297353CC}">
                <c16:uniqueId val="{00000001-05CD-4595-8FD2-9803E69CA43C}"/>
              </c:ext>
            </c:extLst>
          </c:dPt>
          <c:dPt>
            <c:idx val="1"/>
            <c:bubble3D val="0"/>
            <c:spPr>
              <a:solidFill>
                <a:srgbClr val="C00000"/>
              </a:solidFill>
              <a:ln w="19050">
                <a:noFill/>
              </a:ln>
              <a:effectLst/>
            </c:spPr>
            <c:extLst>
              <c:ext xmlns:c16="http://schemas.microsoft.com/office/drawing/2014/chart" uri="{C3380CC4-5D6E-409C-BE32-E72D297353CC}">
                <c16:uniqueId val="{00000003-05CD-4595-8FD2-9803E69CA43C}"/>
              </c:ext>
            </c:extLst>
          </c:dPt>
          <c:dLbls>
            <c:dLbl>
              <c:idx val="0"/>
              <c:layout>
                <c:manualLayout>
                  <c:x val="-0.2067570303712036"/>
                  <c:y val="-0.1238269174686497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5CD-4595-8FD2-9803E69CA43C}"/>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GC!$S$5:$S$6</c:f>
              <c:strCache>
                <c:ptCount val="2"/>
                <c:pt idx="0">
                  <c:v>Sucesso</c:v>
                </c:pt>
                <c:pt idx="1">
                  <c:v>Insucesso</c:v>
                </c:pt>
              </c:strCache>
              <c:extLst/>
            </c:strRef>
          </c:cat>
          <c:val>
            <c:numRef>
              <c:f>GC!$T$5:$T$6</c:f>
              <c:numCache>
                <c:formatCode>0.0%</c:formatCode>
                <c:ptCount val="2"/>
                <c:pt idx="0">
                  <c:v>0.6216216216216216</c:v>
                </c:pt>
                <c:pt idx="1">
                  <c:v>0.3783783783783784</c:v>
                </c:pt>
              </c:numCache>
              <c:extLst/>
            </c:numRef>
          </c:val>
          <c:extLst>
            <c:ext xmlns:c16="http://schemas.microsoft.com/office/drawing/2014/chart" uri="{C3380CC4-5D6E-409C-BE32-E72D297353CC}">
              <c16:uniqueId val="{00000004-05CD-4595-8FD2-9803E69CA43C}"/>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POR - % de Sucesso na</a:t>
            </a:r>
            <a:r>
              <a:rPr lang="en-GB" baseline="0"/>
              <a:t> VM</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pieChart>
        <c:varyColors val="1"/>
        <c:ser>
          <c:idx val="0"/>
          <c:order val="0"/>
          <c:spPr>
            <a:solidFill>
              <a:srgbClr val="00B050"/>
            </a:solidFill>
            <a:ln>
              <a:noFill/>
            </a:ln>
          </c:spPr>
          <c:dPt>
            <c:idx val="0"/>
            <c:bubble3D val="0"/>
            <c:spPr>
              <a:solidFill>
                <a:srgbClr val="00B050"/>
              </a:solidFill>
              <a:ln w="19050">
                <a:noFill/>
              </a:ln>
              <a:effectLst/>
            </c:spPr>
            <c:extLst>
              <c:ext xmlns:c16="http://schemas.microsoft.com/office/drawing/2014/chart" uri="{C3380CC4-5D6E-409C-BE32-E72D297353CC}">
                <c16:uniqueId val="{00000001-B766-48E2-A963-2FC654ED035E}"/>
              </c:ext>
            </c:extLst>
          </c:dPt>
          <c:dPt>
            <c:idx val="1"/>
            <c:bubble3D val="0"/>
            <c:spPr>
              <a:solidFill>
                <a:srgbClr val="C00000"/>
              </a:solidFill>
              <a:ln w="19050">
                <a:noFill/>
              </a:ln>
              <a:effectLst/>
            </c:spPr>
            <c:extLst>
              <c:ext xmlns:c16="http://schemas.microsoft.com/office/drawing/2014/chart" uri="{C3380CC4-5D6E-409C-BE32-E72D297353CC}">
                <c16:uniqueId val="{00000003-B766-48E2-A963-2FC654ED035E}"/>
              </c:ext>
            </c:extLst>
          </c:dPt>
          <c:dPt>
            <c:idx val="2"/>
            <c:bubble3D val="0"/>
            <c:spPr>
              <a:solidFill>
                <a:srgbClr val="C00000"/>
              </a:solidFill>
              <a:ln w="19050">
                <a:noFill/>
              </a:ln>
              <a:effectLst/>
            </c:spPr>
            <c:extLst>
              <c:ext xmlns:c16="http://schemas.microsoft.com/office/drawing/2014/chart" uri="{C3380CC4-5D6E-409C-BE32-E72D297353CC}">
                <c16:uniqueId val="{00000005-B766-48E2-A963-2FC654ED035E}"/>
              </c:ext>
            </c:extLst>
          </c:dPt>
          <c:dLbls>
            <c:dLbl>
              <c:idx val="0"/>
              <c:layout>
                <c:manualLayout>
                  <c:x val="-0.21760836145481816"/>
                  <c:y val="-6.23053368328958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766-48E2-A963-2FC654ED035E}"/>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VM!$T$10:$T$11</c:f>
              <c:strCache>
                <c:ptCount val="2"/>
                <c:pt idx="0">
                  <c:v>Sucesso</c:v>
                </c:pt>
                <c:pt idx="1">
                  <c:v>Insucesso</c:v>
                </c:pt>
              </c:strCache>
            </c:strRef>
          </c:cat>
          <c:val>
            <c:numRef>
              <c:f>VM!$U$10:$U$11</c:f>
              <c:numCache>
                <c:formatCode>0.0%</c:formatCode>
                <c:ptCount val="2"/>
                <c:pt idx="0">
                  <c:v>0.56862745098039214</c:v>
                </c:pt>
                <c:pt idx="1">
                  <c:v>0.43137254901960786</c:v>
                </c:pt>
              </c:numCache>
            </c:numRef>
          </c:val>
          <c:extLst>
            <c:ext xmlns:c16="http://schemas.microsoft.com/office/drawing/2014/chart" uri="{C3380CC4-5D6E-409C-BE32-E72D297353CC}">
              <c16:uniqueId val="{00000006-B766-48E2-A963-2FC654ED035E}"/>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dirty="0" err="1"/>
              <a:t>Percentagem</a:t>
            </a:r>
            <a:r>
              <a:rPr lang="en-GB" baseline="0" dirty="0"/>
              <a:t> de </a:t>
            </a:r>
            <a:r>
              <a:rPr lang="en-GB" baseline="0" dirty="0" err="1"/>
              <a:t>alunos</a:t>
            </a:r>
            <a:r>
              <a:rPr lang="en-GB" baseline="0" dirty="0"/>
              <a:t> c/ASE</a:t>
            </a:r>
            <a:endParaRPr lang="en-GB"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pieChart>
        <c:varyColors val="1"/>
        <c:ser>
          <c:idx val="0"/>
          <c:order val="0"/>
          <c:dPt>
            <c:idx val="0"/>
            <c:bubble3D val="0"/>
            <c:spPr>
              <a:solidFill>
                <a:srgbClr val="C00000"/>
              </a:solidFill>
              <a:ln w="19050">
                <a:solidFill>
                  <a:schemeClr val="lt1"/>
                </a:solidFill>
              </a:ln>
              <a:effectLst/>
            </c:spPr>
            <c:extLst>
              <c:ext xmlns:c16="http://schemas.microsoft.com/office/drawing/2014/chart" uri="{C3380CC4-5D6E-409C-BE32-E72D297353CC}">
                <c16:uniqueId val="{00000001-E4C5-4151-8B59-D715F8310110}"/>
              </c:ext>
            </c:extLst>
          </c:dPt>
          <c:dPt>
            <c:idx val="1"/>
            <c:bubble3D val="0"/>
            <c:spPr>
              <a:solidFill>
                <a:srgbClr val="0070C0"/>
              </a:solidFill>
              <a:ln w="19050">
                <a:solidFill>
                  <a:schemeClr val="lt1"/>
                </a:solidFill>
              </a:ln>
              <a:effectLst/>
            </c:spPr>
            <c:extLst>
              <c:ext xmlns:c16="http://schemas.microsoft.com/office/drawing/2014/chart" uri="{C3380CC4-5D6E-409C-BE32-E72D297353CC}">
                <c16:uniqueId val="{00000003-E4C5-4151-8B59-D715F8310110}"/>
              </c:ext>
            </c:extLst>
          </c:dPt>
          <c:dLbls>
            <c:dLbl>
              <c:idx val="0"/>
              <c:layout>
                <c:manualLayout>
                  <c:x val="-0.21268362738206636"/>
                  <c:y val="-1.305758559793822E-2"/>
                </c:manualLayout>
              </c:layout>
              <c:tx>
                <c:rich>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fld id="{E1A08632-C700-47DF-AA9D-080AC6556F64}" type="VALUE">
                      <a:rPr lang="en-US" sz="1200" b="1" baseline="0">
                        <a:solidFill>
                          <a:schemeClr val="tx1"/>
                        </a:solidFill>
                        <a:latin typeface="Arial" panose="020B0604020202020204" pitchFamily="34" charset="0"/>
                        <a:cs typeface="Arial" panose="020B0604020202020204" pitchFamily="34" charset="0"/>
                      </a:rPr>
                      <a:pPr>
                        <a:defRPr sz="1200">
                          <a:solidFill>
                            <a:schemeClr val="tx1"/>
                          </a:solidFill>
                          <a:latin typeface="Arial" panose="020B0604020202020204" pitchFamily="34" charset="0"/>
                          <a:cs typeface="Arial" panose="020B0604020202020204" pitchFamily="34" charset="0"/>
                        </a:defRPr>
                      </a:pPr>
                      <a:t>[VALOR]</a:t>
                    </a:fld>
                    <a:endParaRPr lang="en-GB"/>
                  </a:p>
                </c:rich>
              </c:tx>
              <c:spPr>
                <a:noFill/>
                <a:ln>
                  <a:noFill/>
                </a:ln>
                <a:effectLst/>
              </c:spPr>
              <c:txPr>
                <a:bodyPr rot="0" spcFirstLastPara="1" vertOverflow="ellipsis" vert="horz" wrap="square" lIns="38100" tIns="19050" rIns="38100" bIns="19050" anchor="ctr" anchorCtr="1">
                  <a:noAutofit/>
                </a:bodyPr>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GB"/>
                </a:p>
              </c:txPr>
              <c:showLegendKey val="0"/>
              <c:showVal val="1"/>
              <c:showCatName val="0"/>
              <c:showSerName val="0"/>
              <c:showPercent val="0"/>
              <c:showBubbleSize val="0"/>
              <c:extLst>
                <c:ext xmlns:c15="http://schemas.microsoft.com/office/drawing/2012/chart" uri="{CE6537A1-D6FC-4f65-9D91-7224C49458BB}">
                  <c15:layout>
                    <c:manualLayout>
                      <c:w val="0.19764973847242961"/>
                      <c:h val="0.12717022406409084"/>
                    </c:manualLayout>
                  </c15:layout>
                  <c15:dlblFieldTable/>
                  <c15:showDataLabelsRange val="0"/>
                </c:ext>
                <c:ext xmlns:c16="http://schemas.microsoft.com/office/drawing/2014/chart" uri="{C3380CC4-5D6E-409C-BE32-E72D297353CC}">
                  <c16:uniqueId val="{00000001-E4C5-4151-8B59-D715F8310110}"/>
                </c:ext>
              </c:extLst>
            </c:dLbl>
            <c:dLbl>
              <c:idx val="1"/>
              <c:delete val="1"/>
              <c:extLst>
                <c:ext xmlns:c15="http://schemas.microsoft.com/office/drawing/2012/chart" uri="{CE6537A1-D6FC-4f65-9D91-7224C49458BB}"/>
                <c:ext xmlns:c16="http://schemas.microsoft.com/office/drawing/2014/chart" uri="{C3380CC4-5D6E-409C-BE32-E72D297353CC}">
                  <c16:uniqueId val="{00000003-E4C5-4151-8B59-D715F8310110}"/>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Folha1!$Q$96:$Q$97</c:f>
              <c:strCache>
                <c:ptCount val="2"/>
                <c:pt idx="0">
                  <c:v>C/ASE</c:v>
                </c:pt>
                <c:pt idx="1">
                  <c:v>Não benef</c:v>
                </c:pt>
              </c:strCache>
            </c:strRef>
          </c:cat>
          <c:val>
            <c:numRef>
              <c:f>Folha1!$R$96:$R$97</c:f>
              <c:numCache>
                <c:formatCode>0.0%</c:formatCode>
                <c:ptCount val="2"/>
                <c:pt idx="0">
                  <c:v>0.51655629139072845</c:v>
                </c:pt>
                <c:pt idx="1">
                  <c:v>0.48344370860927155</c:v>
                </c:pt>
              </c:numCache>
            </c:numRef>
          </c:val>
          <c:extLst>
            <c:ext xmlns:c16="http://schemas.microsoft.com/office/drawing/2014/chart" uri="{C3380CC4-5D6E-409C-BE32-E72D297353CC}">
              <c16:uniqueId val="{00000004-E4C5-4151-8B59-D715F831011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MAT - % de Sucesso na VM</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solidFill>
              <a:srgbClr val="00B050"/>
            </a:solidFill>
          </c:spPr>
          <c:dPt>
            <c:idx val="0"/>
            <c:bubble3D val="0"/>
            <c:spPr>
              <a:solidFill>
                <a:srgbClr val="00B050"/>
              </a:solidFill>
              <a:ln w="19050">
                <a:noFill/>
              </a:ln>
              <a:effectLst/>
            </c:spPr>
            <c:extLst>
              <c:ext xmlns:c16="http://schemas.microsoft.com/office/drawing/2014/chart" uri="{C3380CC4-5D6E-409C-BE32-E72D297353CC}">
                <c16:uniqueId val="{00000001-717C-42D2-AF5C-2B212021ABEF}"/>
              </c:ext>
            </c:extLst>
          </c:dPt>
          <c:dPt>
            <c:idx val="1"/>
            <c:bubble3D val="0"/>
            <c:spPr>
              <a:solidFill>
                <a:srgbClr val="C00000"/>
              </a:solidFill>
              <a:ln w="19050">
                <a:noFill/>
              </a:ln>
              <a:effectLst/>
            </c:spPr>
            <c:extLst>
              <c:ext xmlns:c16="http://schemas.microsoft.com/office/drawing/2014/chart" uri="{C3380CC4-5D6E-409C-BE32-E72D297353CC}">
                <c16:uniqueId val="{00000003-717C-42D2-AF5C-2B212021ABEF}"/>
              </c:ext>
            </c:extLst>
          </c:dPt>
          <c:dLbls>
            <c:dLbl>
              <c:idx val="0"/>
              <c:layout>
                <c:manualLayout>
                  <c:x val="-0.15493058650687533"/>
                  <c:y val="0.120522747156605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17C-42D2-AF5C-2B212021ABEF}"/>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VM!$T$23:$T$24</c:f>
              <c:strCache>
                <c:ptCount val="2"/>
                <c:pt idx="0">
                  <c:v>Sucesso</c:v>
                </c:pt>
                <c:pt idx="1">
                  <c:v>Insucesso</c:v>
                </c:pt>
              </c:strCache>
            </c:strRef>
          </c:cat>
          <c:val>
            <c:numRef>
              <c:f>VM!$U$23:$U$24</c:f>
              <c:numCache>
                <c:formatCode>0.0%</c:formatCode>
                <c:ptCount val="2"/>
                <c:pt idx="0">
                  <c:v>0.27450980392156865</c:v>
                </c:pt>
                <c:pt idx="1">
                  <c:v>0.72549019607843135</c:v>
                </c:pt>
              </c:numCache>
            </c:numRef>
          </c:val>
          <c:extLst>
            <c:ext xmlns:c16="http://schemas.microsoft.com/office/drawing/2014/chart" uri="{C3380CC4-5D6E-409C-BE32-E72D297353CC}">
              <c16:uniqueId val="{00000004-717C-42D2-AF5C-2B212021ABEF}"/>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MAT - % de Sucesso na GC</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spPr>
            <a:ln>
              <a:noFill/>
            </a:ln>
          </c:spPr>
          <c:dPt>
            <c:idx val="0"/>
            <c:bubble3D val="0"/>
            <c:spPr>
              <a:solidFill>
                <a:srgbClr val="00B050"/>
              </a:solidFill>
              <a:ln w="19050">
                <a:noFill/>
              </a:ln>
              <a:effectLst/>
            </c:spPr>
            <c:extLst>
              <c:ext xmlns:c16="http://schemas.microsoft.com/office/drawing/2014/chart" uri="{C3380CC4-5D6E-409C-BE32-E72D297353CC}">
                <c16:uniqueId val="{00000001-F82E-4D46-B53E-173DC1E6CAB8}"/>
              </c:ext>
            </c:extLst>
          </c:dPt>
          <c:dPt>
            <c:idx val="1"/>
            <c:bubble3D val="0"/>
            <c:spPr>
              <a:solidFill>
                <a:srgbClr val="C00000"/>
              </a:solidFill>
              <a:ln w="19050">
                <a:noFill/>
              </a:ln>
              <a:effectLst/>
            </c:spPr>
            <c:extLst>
              <c:ext xmlns:c16="http://schemas.microsoft.com/office/drawing/2014/chart" uri="{C3380CC4-5D6E-409C-BE32-E72D297353CC}">
                <c16:uniqueId val="{00000003-F82E-4D46-B53E-173DC1E6CAB8}"/>
              </c:ext>
            </c:extLst>
          </c:dPt>
          <c:dLbls>
            <c:dLbl>
              <c:idx val="0"/>
              <c:layout>
                <c:manualLayout>
                  <c:x val="-0.2395014100107199"/>
                  <c:y val="-3.08675998833479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82E-4D46-B53E-173DC1E6CAB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GC!$S$21:$S$22</c:f>
              <c:strCache>
                <c:ptCount val="2"/>
                <c:pt idx="0">
                  <c:v>Sucesso</c:v>
                </c:pt>
                <c:pt idx="1">
                  <c:v>Insucesso</c:v>
                </c:pt>
              </c:strCache>
            </c:strRef>
          </c:cat>
          <c:val>
            <c:numRef>
              <c:f>GC!$T$21:$T$22</c:f>
              <c:numCache>
                <c:formatCode>0.0%</c:formatCode>
                <c:ptCount val="2"/>
                <c:pt idx="0">
                  <c:v>0.48648648648648651</c:v>
                </c:pt>
                <c:pt idx="1">
                  <c:v>0.51351351351351349</c:v>
                </c:pt>
              </c:numCache>
            </c:numRef>
          </c:val>
          <c:extLst>
            <c:ext xmlns:c16="http://schemas.microsoft.com/office/drawing/2014/chart" uri="{C3380CC4-5D6E-409C-BE32-E72D297353CC}">
              <c16:uniqueId val="{00000004-F82E-4D46-B53E-173DC1E6CAB8}"/>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Distribuição de Classificações da Prova de Matemática nas duas Escolas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VM!$R$44</c:f>
              <c:strCache>
                <c:ptCount val="1"/>
                <c:pt idx="0">
                  <c:v>VM</c:v>
                </c:pt>
              </c:strCache>
            </c:strRef>
          </c:tx>
          <c:spPr>
            <a:ln w="28575" cap="rnd">
              <a:solidFill>
                <a:schemeClr val="accent1"/>
              </a:solidFill>
              <a:round/>
            </a:ln>
            <a:effectLst/>
          </c:spPr>
          <c:marker>
            <c:symbol val="none"/>
          </c:marker>
          <c:cat>
            <c:strRef>
              <c:f>VM!$Q$45:$Q$54</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VM!$R$45:$R$54</c:f>
              <c:numCache>
                <c:formatCode>General</c:formatCode>
                <c:ptCount val="10"/>
                <c:pt idx="0">
                  <c:v>0</c:v>
                </c:pt>
                <c:pt idx="1">
                  <c:v>1</c:v>
                </c:pt>
                <c:pt idx="2">
                  <c:v>13</c:v>
                </c:pt>
                <c:pt idx="3">
                  <c:v>12</c:v>
                </c:pt>
                <c:pt idx="4">
                  <c:v>11</c:v>
                </c:pt>
                <c:pt idx="5">
                  <c:v>7</c:v>
                </c:pt>
                <c:pt idx="6">
                  <c:v>4</c:v>
                </c:pt>
                <c:pt idx="7">
                  <c:v>2</c:v>
                </c:pt>
                <c:pt idx="8">
                  <c:v>1</c:v>
                </c:pt>
                <c:pt idx="9">
                  <c:v>0</c:v>
                </c:pt>
              </c:numCache>
            </c:numRef>
          </c:val>
          <c:smooth val="0"/>
          <c:extLst>
            <c:ext xmlns:c16="http://schemas.microsoft.com/office/drawing/2014/chart" uri="{C3380CC4-5D6E-409C-BE32-E72D297353CC}">
              <c16:uniqueId val="{00000000-BDAA-4448-AB76-E769C7BFFEEF}"/>
            </c:ext>
          </c:extLst>
        </c:ser>
        <c:ser>
          <c:idx val="1"/>
          <c:order val="1"/>
          <c:tx>
            <c:strRef>
              <c:f>VM!$S$44</c:f>
              <c:strCache>
                <c:ptCount val="1"/>
                <c:pt idx="0">
                  <c:v>GC</c:v>
                </c:pt>
              </c:strCache>
            </c:strRef>
          </c:tx>
          <c:spPr>
            <a:ln w="28575" cap="rnd">
              <a:solidFill>
                <a:srgbClr val="FFFF00"/>
              </a:solidFill>
              <a:round/>
            </a:ln>
            <a:effectLst/>
          </c:spPr>
          <c:marker>
            <c:symbol val="none"/>
          </c:marker>
          <c:cat>
            <c:strRef>
              <c:f>VM!$Q$45:$Q$54</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VM!$S$45:$S$54</c:f>
              <c:numCache>
                <c:formatCode>General</c:formatCode>
                <c:ptCount val="10"/>
                <c:pt idx="0">
                  <c:v>0</c:v>
                </c:pt>
                <c:pt idx="1">
                  <c:v>0</c:v>
                </c:pt>
                <c:pt idx="2">
                  <c:v>1</c:v>
                </c:pt>
                <c:pt idx="3">
                  <c:v>7</c:v>
                </c:pt>
                <c:pt idx="4">
                  <c:v>11</c:v>
                </c:pt>
                <c:pt idx="5">
                  <c:v>5</c:v>
                </c:pt>
                <c:pt idx="6">
                  <c:v>6</c:v>
                </c:pt>
                <c:pt idx="7">
                  <c:v>3</c:v>
                </c:pt>
                <c:pt idx="8">
                  <c:v>3</c:v>
                </c:pt>
                <c:pt idx="9">
                  <c:v>1</c:v>
                </c:pt>
              </c:numCache>
            </c:numRef>
          </c:val>
          <c:smooth val="0"/>
          <c:extLst>
            <c:ext xmlns:c16="http://schemas.microsoft.com/office/drawing/2014/chart" uri="{C3380CC4-5D6E-409C-BE32-E72D297353CC}">
              <c16:uniqueId val="{00000001-BDAA-4448-AB76-E769C7BFFEEF}"/>
            </c:ext>
          </c:extLst>
        </c:ser>
        <c:dLbls>
          <c:showLegendKey val="0"/>
          <c:showVal val="0"/>
          <c:showCatName val="0"/>
          <c:showSerName val="0"/>
          <c:showPercent val="0"/>
          <c:showBubbleSize val="0"/>
        </c:dLbls>
        <c:smooth val="0"/>
        <c:axId val="1563010415"/>
        <c:axId val="1563011855"/>
      </c:lineChart>
      <c:catAx>
        <c:axId val="1563010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63011855"/>
        <c:crosses val="autoZero"/>
        <c:auto val="1"/>
        <c:lblAlgn val="ctr"/>
        <c:lblOffset val="100"/>
        <c:noMultiLvlLbl val="0"/>
      </c:catAx>
      <c:valAx>
        <c:axId val="156301185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630104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Distribuição de Classificações da Prova de Português nas duas Escolas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VM!$R$44</c:f>
              <c:strCache>
                <c:ptCount val="1"/>
                <c:pt idx="0">
                  <c:v>VM</c:v>
                </c:pt>
              </c:strCache>
            </c:strRef>
          </c:tx>
          <c:spPr>
            <a:ln w="28575" cap="rnd">
              <a:solidFill>
                <a:schemeClr val="accent1"/>
              </a:solidFill>
              <a:round/>
            </a:ln>
            <a:effectLst/>
          </c:spPr>
          <c:marker>
            <c:symbol val="none"/>
          </c:marker>
          <c:cat>
            <c:strRef>
              <c:f>VM!$Q$61:$Q$70</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VM!$R$61:$R$70</c:f>
              <c:numCache>
                <c:formatCode>General</c:formatCode>
                <c:ptCount val="10"/>
                <c:pt idx="0">
                  <c:v>0</c:v>
                </c:pt>
                <c:pt idx="1">
                  <c:v>0</c:v>
                </c:pt>
                <c:pt idx="2">
                  <c:v>4</c:v>
                </c:pt>
                <c:pt idx="3">
                  <c:v>14</c:v>
                </c:pt>
                <c:pt idx="4">
                  <c:v>4</c:v>
                </c:pt>
                <c:pt idx="5">
                  <c:v>9</c:v>
                </c:pt>
                <c:pt idx="6">
                  <c:v>11</c:v>
                </c:pt>
                <c:pt idx="7">
                  <c:v>6</c:v>
                </c:pt>
                <c:pt idx="8">
                  <c:v>2</c:v>
                </c:pt>
                <c:pt idx="9">
                  <c:v>1</c:v>
                </c:pt>
              </c:numCache>
            </c:numRef>
          </c:val>
          <c:smooth val="0"/>
          <c:extLst>
            <c:ext xmlns:c16="http://schemas.microsoft.com/office/drawing/2014/chart" uri="{C3380CC4-5D6E-409C-BE32-E72D297353CC}">
              <c16:uniqueId val="{00000000-9E31-4622-BDCE-500B45A1AA7A}"/>
            </c:ext>
          </c:extLst>
        </c:ser>
        <c:ser>
          <c:idx val="1"/>
          <c:order val="1"/>
          <c:tx>
            <c:strRef>
              <c:f>VM!$S$44</c:f>
              <c:strCache>
                <c:ptCount val="1"/>
                <c:pt idx="0">
                  <c:v>GC</c:v>
                </c:pt>
              </c:strCache>
            </c:strRef>
          </c:tx>
          <c:spPr>
            <a:ln w="28575" cap="rnd">
              <a:solidFill>
                <a:srgbClr val="FFFF00"/>
              </a:solidFill>
              <a:round/>
            </a:ln>
            <a:effectLst/>
          </c:spPr>
          <c:marker>
            <c:symbol val="none"/>
          </c:marker>
          <c:cat>
            <c:strRef>
              <c:f>VM!$Q$61:$Q$70</c:f>
              <c:strCache>
                <c:ptCount val="10"/>
                <c:pt idx="0">
                  <c:v>0-10</c:v>
                </c:pt>
                <c:pt idx="1">
                  <c:v>10-20</c:v>
                </c:pt>
                <c:pt idx="2">
                  <c:v>20-30</c:v>
                </c:pt>
                <c:pt idx="3">
                  <c:v>30-40</c:v>
                </c:pt>
                <c:pt idx="4">
                  <c:v>40-50</c:v>
                </c:pt>
                <c:pt idx="5">
                  <c:v>50-60</c:v>
                </c:pt>
                <c:pt idx="6">
                  <c:v>60-70</c:v>
                </c:pt>
                <c:pt idx="7">
                  <c:v>70-80</c:v>
                </c:pt>
                <c:pt idx="8">
                  <c:v>80-90</c:v>
                </c:pt>
                <c:pt idx="9">
                  <c:v>90-100</c:v>
                </c:pt>
              </c:strCache>
            </c:strRef>
          </c:cat>
          <c:val>
            <c:numRef>
              <c:f>VM!$S$61:$S$70</c:f>
              <c:numCache>
                <c:formatCode>General</c:formatCode>
                <c:ptCount val="10"/>
                <c:pt idx="0">
                  <c:v>0</c:v>
                </c:pt>
                <c:pt idx="1">
                  <c:v>1</c:v>
                </c:pt>
                <c:pt idx="2">
                  <c:v>1</c:v>
                </c:pt>
                <c:pt idx="3">
                  <c:v>6</c:v>
                </c:pt>
                <c:pt idx="4">
                  <c:v>6</c:v>
                </c:pt>
                <c:pt idx="5">
                  <c:v>9</c:v>
                </c:pt>
                <c:pt idx="6">
                  <c:v>10</c:v>
                </c:pt>
                <c:pt idx="7">
                  <c:v>1</c:v>
                </c:pt>
                <c:pt idx="8">
                  <c:v>1</c:v>
                </c:pt>
                <c:pt idx="9">
                  <c:v>2</c:v>
                </c:pt>
              </c:numCache>
            </c:numRef>
          </c:val>
          <c:smooth val="0"/>
          <c:extLst>
            <c:ext xmlns:c16="http://schemas.microsoft.com/office/drawing/2014/chart" uri="{C3380CC4-5D6E-409C-BE32-E72D297353CC}">
              <c16:uniqueId val="{00000001-9E31-4622-BDCE-500B45A1AA7A}"/>
            </c:ext>
          </c:extLst>
        </c:ser>
        <c:dLbls>
          <c:showLegendKey val="0"/>
          <c:showVal val="0"/>
          <c:showCatName val="0"/>
          <c:showSerName val="0"/>
          <c:showPercent val="0"/>
          <c:showBubbleSize val="0"/>
        </c:dLbls>
        <c:smooth val="0"/>
        <c:axId val="1563010415"/>
        <c:axId val="1563011855"/>
      </c:lineChart>
      <c:catAx>
        <c:axId val="1563010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63011855"/>
        <c:crosses val="autoZero"/>
        <c:auto val="1"/>
        <c:lblAlgn val="ctr"/>
        <c:lblOffset val="100"/>
        <c:noMultiLvlLbl val="0"/>
      </c:catAx>
      <c:valAx>
        <c:axId val="156301185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630104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GB" sz="1600"/>
              <a:t>Nível Socioeconómico e </a:t>
            </a:r>
            <a:r>
              <a:rPr lang="en-GB" sz="1600" baseline="0"/>
              <a:t>Retenção</a:t>
            </a:r>
            <a:endParaRPr lang="en-GB" sz="160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Folha1!$BJ$15</c:f>
              <c:strCache>
                <c:ptCount val="1"/>
                <c:pt idx="0">
                  <c:v>% de alunos C/ASE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Folha1!$BI$16:$BI$18</c:f>
              <c:strCache>
                <c:ptCount val="3"/>
                <c:pt idx="0">
                  <c:v>1ºCiclo</c:v>
                </c:pt>
                <c:pt idx="1">
                  <c:v>2ºCiclo</c:v>
                </c:pt>
                <c:pt idx="2">
                  <c:v>3ºCiclo</c:v>
                </c:pt>
              </c:strCache>
            </c:strRef>
          </c:cat>
          <c:val>
            <c:numRef>
              <c:f>Folha1!$BJ$16:$BJ$18</c:f>
              <c:numCache>
                <c:formatCode>0.0%</c:formatCode>
                <c:ptCount val="3"/>
                <c:pt idx="0">
                  <c:v>0.48663101604278075</c:v>
                </c:pt>
                <c:pt idx="1">
                  <c:v>0.49280575539568344</c:v>
                </c:pt>
                <c:pt idx="2">
                  <c:v>0.50993377483443714</c:v>
                </c:pt>
              </c:numCache>
            </c:numRef>
          </c:val>
          <c:extLst>
            <c:ext xmlns:c16="http://schemas.microsoft.com/office/drawing/2014/chart" uri="{C3380CC4-5D6E-409C-BE32-E72D297353CC}">
              <c16:uniqueId val="{00000000-71D4-46EC-9A83-4BCBE34179DA}"/>
            </c:ext>
          </c:extLst>
        </c:ser>
        <c:ser>
          <c:idx val="1"/>
          <c:order val="1"/>
          <c:tx>
            <c:strRef>
              <c:f>Folha1!$BK$15</c:f>
              <c:strCache>
                <c:ptCount val="1"/>
                <c:pt idx="0">
                  <c:v>% de Retidos C/ASE</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Folha1!$BI$16:$BI$18</c:f>
              <c:strCache>
                <c:ptCount val="3"/>
                <c:pt idx="0">
                  <c:v>1ºCiclo</c:v>
                </c:pt>
                <c:pt idx="1">
                  <c:v>2ºCiclo</c:v>
                </c:pt>
                <c:pt idx="2">
                  <c:v>3ºCiclo</c:v>
                </c:pt>
              </c:strCache>
            </c:strRef>
          </c:cat>
          <c:val>
            <c:numRef>
              <c:f>Folha1!$BK$16:$BK$18</c:f>
              <c:numCache>
                <c:formatCode>0.0%</c:formatCode>
                <c:ptCount val="3"/>
                <c:pt idx="0">
                  <c:v>0.38095238095238093</c:v>
                </c:pt>
                <c:pt idx="1">
                  <c:v>0.52941176470588236</c:v>
                </c:pt>
                <c:pt idx="2">
                  <c:v>0.57971014492753625</c:v>
                </c:pt>
              </c:numCache>
            </c:numRef>
          </c:val>
          <c:extLst>
            <c:ext xmlns:c16="http://schemas.microsoft.com/office/drawing/2014/chart" uri="{C3380CC4-5D6E-409C-BE32-E72D297353CC}">
              <c16:uniqueId val="{00000001-71D4-46EC-9A83-4BCBE34179DA}"/>
            </c:ext>
          </c:extLst>
        </c:ser>
        <c:dLbls>
          <c:showLegendKey val="0"/>
          <c:showVal val="0"/>
          <c:showCatName val="0"/>
          <c:showSerName val="0"/>
          <c:showPercent val="0"/>
          <c:showBubbleSize val="0"/>
        </c:dLbls>
        <c:gapWidth val="219"/>
        <c:overlap val="-27"/>
        <c:axId val="1244173487"/>
        <c:axId val="1244170607"/>
      </c:barChart>
      <c:catAx>
        <c:axId val="12441734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244170607"/>
        <c:crosses val="autoZero"/>
        <c:auto val="1"/>
        <c:lblAlgn val="ctr"/>
        <c:lblOffset val="100"/>
        <c:noMultiLvlLbl val="0"/>
      </c:catAx>
      <c:valAx>
        <c:axId val="1244170607"/>
        <c:scaling>
          <c:orientation val="minMax"/>
        </c:scaling>
        <c:delete val="1"/>
        <c:axPos val="l"/>
        <c:numFmt formatCode="0.0%" sourceLinked="1"/>
        <c:majorTickMark val="none"/>
        <c:minorTickMark val="none"/>
        <c:tickLblPos val="nextTo"/>
        <c:crossAx val="12441734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GB" sz="1600"/>
              <a:t>Nacionalidade e Retenção</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2"/>
          <c:order val="2"/>
          <c:tx>
            <c:strRef>
              <c:f>Folha1!$BL$15</c:f>
              <c:strCache>
                <c:ptCount val="1"/>
                <c:pt idx="0">
                  <c:v>% de alunos estrangeiros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Folha1!$BI$16:$BI$18</c:f>
              <c:strCache>
                <c:ptCount val="3"/>
                <c:pt idx="0">
                  <c:v>1ºCiclo</c:v>
                </c:pt>
                <c:pt idx="1">
                  <c:v>2ºCiclo</c:v>
                </c:pt>
                <c:pt idx="2">
                  <c:v>3ºCiclo</c:v>
                </c:pt>
              </c:strCache>
            </c:strRef>
          </c:cat>
          <c:val>
            <c:numRef>
              <c:f>Folha1!$BL$16:$BL$18</c:f>
              <c:numCache>
                <c:formatCode>0.0%</c:formatCode>
                <c:ptCount val="3"/>
                <c:pt idx="0">
                  <c:v>0.23422459893048128</c:v>
                </c:pt>
                <c:pt idx="1">
                  <c:v>0.25539568345323743</c:v>
                </c:pt>
                <c:pt idx="2">
                  <c:v>0.25827814569536423</c:v>
                </c:pt>
              </c:numCache>
            </c:numRef>
          </c:val>
          <c:extLst>
            <c:ext xmlns:c16="http://schemas.microsoft.com/office/drawing/2014/chart" uri="{C3380CC4-5D6E-409C-BE32-E72D297353CC}">
              <c16:uniqueId val="{00000000-4E36-4457-8DDF-17CB47627771}"/>
            </c:ext>
          </c:extLst>
        </c:ser>
        <c:ser>
          <c:idx val="3"/>
          <c:order val="3"/>
          <c:tx>
            <c:strRef>
              <c:f>Folha1!$BM$15</c:f>
              <c:strCache>
                <c:ptCount val="1"/>
                <c:pt idx="0">
                  <c:v>% de Retidos Estrangeiros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Folha1!$BI$16:$BI$18</c:f>
              <c:strCache>
                <c:ptCount val="3"/>
                <c:pt idx="0">
                  <c:v>1ºCiclo</c:v>
                </c:pt>
                <c:pt idx="1">
                  <c:v>2ºCiclo</c:v>
                </c:pt>
                <c:pt idx="2">
                  <c:v>3ºCiclo</c:v>
                </c:pt>
              </c:strCache>
            </c:strRef>
          </c:cat>
          <c:val>
            <c:numRef>
              <c:f>Folha1!$BM$16:$BM$18</c:f>
              <c:numCache>
                <c:formatCode>0.0%</c:formatCode>
                <c:ptCount val="3"/>
                <c:pt idx="0">
                  <c:v>0.61904761904761907</c:v>
                </c:pt>
                <c:pt idx="1">
                  <c:v>0.29411764705882354</c:v>
                </c:pt>
                <c:pt idx="2">
                  <c:v>0.37681159420289856</c:v>
                </c:pt>
              </c:numCache>
            </c:numRef>
          </c:val>
          <c:extLst>
            <c:ext xmlns:c16="http://schemas.microsoft.com/office/drawing/2014/chart" uri="{C3380CC4-5D6E-409C-BE32-E72D297353CC}">
              <c16:uniqueId val="{00000001-4E36-4457-8DDF-17CB47627771}"/>
            </c:ext>
          </c:extLst>
        </c:ser>
        <c:dLbls>
          <c:showLegendKey val="0"/>
          <c:showVal val="0"/>
          <c:showCatName val="0"/>
          <c:showSerName val="0"/>
          <c:showPercent val="0"/>
          <c:showBubbleSize val="0"/>
        </c:dLbls>
        <c:gapWidth val="219"/>
        <c:overlap val="-27"/>
        <c:axId val="1244228207"/>
        <c:axId val="1244217647"/>
        <c:extLst>
          <c:ext xmlns:c15="http://schemas.microsoft.com/office/drawing/2012/chart" uri="{02D57815-91ED-43cb-92C2-25804820EDAC}">
            <c15:filteredBarSeries>
              <c15:ser>
                <c:idx val="0"/>
                <c:order val="0"/>
                <c:tx>
                  <c:strRef>
                    <c:extLst>
                      <c:ext uri="{02D57815-91ED-43cb-92C2-25804820EDAC}">
                        <c15:formulaRef>
                          <c15:sqref>Folha1!$BJ$15</c15:sqref>
                        </c15:formulaRef>
                      </c:ext>
                    </c:extLst>
                    <c:strCache>
                      <c:ptCount val="1"/>
                      <c:pt idx="0">
                        <c:v>% de alunos C/ASE</c:v>
                      </c:pt>
                    </c:strCache>
                  </c:strRef>
                </c:tx>
                <c:spPr>
                  <a:solidFill>
                    <a:srgbClr val="92D050"/>
                  </a:solidFill>
                  <a:ln>
                    <a:noFill/>
                  </a:ln>
                  <a:effectLst/>
                </c:spPr>
                <c:invertIfNegative val="0"/>
                <c:cat>
                  <c:strRef>
                    <c:extLst>
                      <c:ext uri="{02D57815-91ED-43cb-92C2-25804820EDAC}">
                        <c15:formulaRef>
                          <c15:sqref>Folha1!$BI$16:$BI$18</c15:sqref>
                        </c15:formulaRef>
                      </c:ext>
                    </c:extLst>
                    <c:strCache>
                      <c:ptCount val="3"/>
                      <c:pt idx="0">
                        <c:v>1ºCiclo</c:v>
                      </c:pt>
                      <c:pt idx="1">
                        <c:v>2ºCiclo</c:v>
                      </c:pt>
                      <c:pt idx="2">
                        <c:v>3ºCiclo</c:v>
                      </c:pt>
                    </c:strCache>
                  </c:strRef>
                </c:cat>
                <c:val>
                  <c:numRef>
                    <c:extLst>
                      <c:ext uri="{02D57815-91ED-43cb-92C2-25804820EDAC}">
                        <c15:formulaRef>
                          <c15:sqref>Folha1!$BJ$16:$BJ$18</c15:sqref>
                        </c15:formulaRef>
                      </c:ext>
                    </c:extLst>
                    <c:numCache>
                      <c:formatCode>0.0%</c:formatCode>
                      <c:ptCount val="3"/>
                      <c:pt idx="0">
                        <c:v>0.48663101604278075</c:v>
                      </c:pt>
                      <c:pt idx="1">
                        <c:v>0.49280575539568344</c:v>
                      </c:pt>
                      <c:pt idx="2">
                        <c:v>0.50993377483443714</c:v>
                      </c:pt>
                    </c:numCache>
                  </c:numRef>
                </c:val>
                <c:extLst>
                  <c:ext xmlns:c16="http://schemas.microsoft.com/office/drawing/2014/chart" uri="{C3380CC4-5D6E-409C-BE32-E72D297353CC}">
                    <c16:uniqueId val="{00000002-4E36-4457-8DDF-17CB47627771}"/>
                  </c:ext>
                </c:extLst>
              </c15:ser>
            </c15:filteredBarSeries>
            <c15:filteredBarSeries>
              <c15:ser>
                <c:idx val="1"/>
                <c:order val="1"/>
                <c:tx>
                  <c:strRef>
                    <c:extLst xmlns:c15="http://schemas.microsoft.com/office/drawing/2012/chart">
                      <c:ext xmlns:c15="http://schemas.microsoft.com/office/drawing/2012/chart" uri="{02D57815-91ED-43cb-92C2-25804820EDAC}">
                        <c15:formulaRef>
                          <c15:sqref>Folha1!$BK$15</c15:sqref>
                        </c15:formulaRef>
                      </c:ext>
                    </c:extLst>
                    <c:strCache>
                      <c:ptCount val="1"/>
                      <c:pt idx="0">
                        <c:v>% de Retidos C/ASE</c:v>
                      </c:pt>
                    </c:strCache>
                  </c:strRef>
                </c:tx>
                <c:spPr>
                  <a:solidFill>
                    <a:schemeClr val="accent6">
                      <a:lumMod val="75000"/>
                    </a:schemeClr>
                  </a:solidFill>
                  <a:ln>
                    <a:noFill/>
                  </a:ln>
                  <a:effectLst/>
                </c:spPr>
                <c:invertIfNegative val="0"/>
                <c:cat>
                  <c:strRef>
                    <c:extLst xmlns:c15="http://schemas.microsoft.com/office/drawing/2012/chart">
                      <c:ext xmlns:c15="http://schemas.microsoft.com/office/drawing/2012/chart" uri="{02D57815-91ED-43cb-92C2-25804820EDAC}">
                        <c15:formulaRef>
                          <c15:sqref>Folha1!$BI$16:$BI$18</c15:sqref>
                        </c15:formulaRef>
                      </c:ext>
                    </c:extLst>
                    <c:strCache>
                      <c:ptCount val="3"/>
                      <c:pt idx="0">
                        <c:v>1ºCiclo</c:v>
                      </c:pt>
                      <c:pt idx="1">
                        <c:v>2ºCiclo</c:v>
                      </c:pt>
                      <c:pt idx="2">
                        <c:v>3ºCiclo</c:v>
                      </c:pt>
                    </c:strCache>
                  </c:strRef>
                </c:cat>
                <c:val>
                  <c:numRef>
                    <c:extLst xmlns:c15="http://schemas.microsoft.com/office/drawing/2012/chart">
                      <c:ext xmlns:c15="http://schemas.microsoft.com/office/drawing/2012/chart" uri="{02D57815-91ED-43cb-92C2-25804820EDAC}">
                        <c15:formulaRef>
                          <c15:sqref>Folha1!$BK$16:$BK$18</c15:sqref>
                        </c15:formulaRef>
                      </c:ext>
                    </c:extLst>
                    <c:numCache>
                      <c:formatCode>0.0%</c:formatCode>
                      <c:ptCount val="3"/>
                      <c:pt idx="0">
                        <c:v>0.38095238095238093</c:v>
                      </c:pt>
                      <c:pt idx="1">
                        <c:v>0.52941176470588236</c:v>
                      </c:pt>
                      <c:pt idx="2">
                        <c:v>0.57971014492753625</c:v>
                      </c:pt>
                    </c:numCache>
                  </c:numRef>
                </c:val>
                <c:extLst>
                  <c:ext xmlns:c16="http://schemas.microsoft.com/office/drawing/2014/chart" uri="{C3380CC4-5D6E-409C-BE32-E72D297353CC}">
                    <c16:uniqueId val="{00000003-4E36-4457-8DDF-17CB47627771}"/>
                  </c:ext>
                </c:extLst>
              </c15:ser>
            </c15:filteredBarSeries>
          </c:ext>
        </c:extLst>
      </c:barChart>
      <c:catAx>
        <c:axId val="1244228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244217647"/>
        <c:crosses val="autoZero"/>
        <c:auto val="1"/>
        <c:lblAlgn val="ctr"/>
        <c:lblOffset val="100"/>
        <c:noMultiLvlLbl val="0"/>
      </c:catAx>
      <c:valAx>
        <c:axId val="1244217647"/>
        <c:scaling>
          <c:orientation val="minMax"/>
        </c:scaling>
        <c:delete val="1"/>
        <c:axPos val="l"/>
        <c:numFmt formatCode="0.0%" sourceLinked="1"/>
        <c:majorTickMark val="none"/>
        <c:minorTickMark val="none"/>
        <c:tickLblPos val="nextTo"/>
        <c:crossAx val="12442282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 da %</a:t>
            </a:r>
            <a:r>
              <a:rPr lang="en-GB" baseline="0"/>
              <a:t> de Alunos Estrangeiros</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spPr>
            <a:ln w="28575" cap="rnd">
              <a:solidFill>
                <a:srgbClr val="C00000"/>
              </a:solidFill>
              <a:round/>
            </a:ln>
            <a:effectLst/>
          </c:spPr>
          <c:marker>
            <c:symbol val="none"/>
          </c:marker>
          <c:dLbls>
            <c:dLbl>
              <c:idx val="6"/>
              <c:layout>
                <c:manualLayout>
                  <c:x val="-1.6140866980615707E-2"/>
                  <c:y val="2.77778579426737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6B9-4DE9-AEB9-18DC29CCEA13}"/>
                </c:ext>
              </c:extLst>
            </c:dLbl>
            <c:dLbl>
              <c:idx val="7"/>
              <c:layout>
                <c:manualLayout>
                  <c:x val="-2.5516257170922155E-2"/>
                  <c:y val="-5.9558509471642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6B9-4DE9-AEB9-18DC29CCEA13}"/>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Folha1!$I$87:$P$87</c:f>
              <c:strCache>
                <c:ptCount val="8"/>
                <c:pt idx="0">
                  <c:v>17/18</c:v>
                </c:pt>
                <c:pt idx="1">
                  <c:v>18/19</c:v>
                </c:pt>
                <c:pt idx="2">
                  <c:v>19/20</c:v>
                </c:pt>
                <c:pt idx="3">
                  <c:v>20/21</c:v>
                </c:pt>
                <c:pt idx="4">
                  <c:v>21/22</c:v>
                </c:pt>
                <c:pt idx="5">
                  <c:v>22/23</c:v>
                </c:pt>
                <c:pt idx="6">
                  <c:v>23/24</c:v>
                </c:pt>
                <c:pt idx="7">
                  <c:v>24/25</c:v>
                </c:pt>
              </c:strCache>
            </c:strRef>
          </c:cat>
          <c:val>
            <c:numRef>
              <c:f>Folha1!$I$95:$P$95</c:f>
              <c:numCache>
                <c:formatCode>0.0%</c:formatCode>
                <c:ptCount val="8"/>
                <c:pt idx="0">
                  <c:v>4.1868932038834954E-2</c:v>
                </c:pt>
                <c:pt idx="1">
                  <c:v>6.7966903073286053E-2</c:v>
                </c:pt>
                <c:pt idx="2">
                  <c:v>9.8388952819332562E-2</c:v>
                </c:pt>
                <c:pt idx="3">
                  <c:v>8.6527293844367012E-2</c:v>
                </c:pt>
                <c:pt idx="4">
                  <c:v>0.11814109742441209</c:v>
                </c:pt>
                <c:pt idx="5">
                  <c:v>0.15380464112250405</c:v>
                </c:pt>
                <c:pt idx="6">
                  <c:v>0.19636363636363635</c:v>
                </c:pt>
                <c:pt idx="7">
                  <c:v>0.2251655629139073</c:v>
                </c:pt>
              </c:numCache>
            </c:numRef>
          </c:val>
          <c:smooth val="0"/>
          <c:extLst>
            <c:ext xmlns:c16="http://schemas.microsoft.com/office/drawing/2014/chart" uri="{C3380CC4-5D6E-409C-BE32-E72D297353CC}">
              <c16:uniqueId val="{00000002-E6B9-4DE9-AEB9-18DC29CCEA13}"/>
            </c:ext>
          </c:extLst>
        </c:ser>
        <c:dLbls>
          <c:showLegendKey val="0"/>
          <c:showVal val="0"/>
          <c:showCatName val="0"/>
          <c:showSerName val="0"/>
          <c:showPercent val="0"/>
          <c:showBubbleSize val="0"/>
        </c:dLbls>
        <c:smooth val="0"/>
        <c:axId val="309595983"/>
        <c:axId val="309584943"/>
      </c:lineChart>
      <c:catAx>
        <c:axId val="3095959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84943"/>
        <c:crosses val="autoZero"/>
        <c:auto val="1"/>
        <c:lblAlgn val="ctr"/>
        <c:lblOffset val="100"/>
        <c:noMultiLvlLbl val="0"/>
      </c:catAx>
      <c:valAx>
        <c:axId val="309584943"/>
        <c:scaling>
          <c:orientation val="minMax"/>
          <c:max val="0.30000000000000004"/>
          <c:min val="0"/>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5983"/>
        <c:crosses val="autoZero"/>
        <c:crossBetween val="between"/>
        <c:majorUnit val="5.000000000000001E-2"/>
        <c:minorUnit val="1.0000000000000002E-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064338845804989"/>
          <c:y val="0.14311646709841594"/>
          <c:w val="0.64490572533929769"/>
          <c:h val="0.81384824537882305"/>
        </c:manualLayout>
      </c:layout>
      <c:pieChart>
        <c:varyColors val="1"/>
        <c:ser>
          <c:idx val="0"/>
          <c:order val="0"/>
          <c:tx>
            <c:v>Nacionalidades</c:v>
          </c:tx>
          <c:spPr>
            <a:ln>
              <a:noFill/>
            </a:ln>
          </c:spPr>
          <c:dPt>
            <c:idx val="0"/>
            <c:bubble3D val="0"/>
            <c:spPr>
              <a:solidFill>
                <a:srgbClr val="C00000"/>
              </a:solidFill>
              <a:ln w="19050">
                <a:noFill/>
              </a:ln>
              <a:effectLst/>
            </c:spPr>
            <c:extLst>
              <c:ext xmlns:c16="http://schemas.microsoft.com/office/drawing/2014/chart" uri="{C3380CC4-5D6E-409C-BE32-E72D297353CC}">
                <c16:uniqueId val="{00000001-5D65-4068-A945-B4DC91E1190E}"/>
              </c:ext>
            </c:extLst>
          </c:dPt>
          <c:dPt>
            <c:idx val="1"/>
            <c:bubble3D val="0"/>
            <c:spPr>
              <a:solidFill>
                <a:srgbClr val="00B050"/>
              </a:solidFill>
              <a:ln w="19050">
                <a:noFill/>
              </a:ln>
              <a:effectLst/>
            </c:spPr>
            <c:extLst>
              <c:ext xmlns:c16="http://schemas.microsoft.com/office/drawing/2014/chart" uri="{C3380CC4-5D6E-409C-BE32-E72D297353CC}">
                <c16:uniqueId val="{00000003-5D65-4068-A945-B4DC91E1190E}"/>
              </c:ext>
            </c:extLst>
          </c:dPt>
          <c:dPt>
            <c:idx val="2"/>
            <c:bubble3D val="0"/>
            <c:spPr>
              <a:solidFill>
                <a:srgbClr val="FFC000"/>
              </a:solidFill>
              <a:ln w="19050">
                <a:noFill/>
              </a:ln>
              <a:effectLst/>
            </c:spPr>
            <c:extLst>
              <c:ext xmlns:c16="http://schemas.microsoft.com/office/drawing/2014/chart" uri="{C3380CC4-5D6E-409C-BE32-E72D297353CC}">
                <c16:uniqueId val="{00000005-5D65-4068-A945-B4DC91E1190E}"/>
              </c:ext>
            </c:extLst>
          </c:dPt>
          <c:dPt>
            <c:idx val="3"/>
            <c:bubble3D val="0"/>
            <c:spPr>
              <a:solidFill>
                <a:schemeClr val="accent4"/>
              </a:solidFill>
              <a:ln w="19050">
                <a:noFill/>
              </a:ln>
              <a:effectLst/>
            </c:spPr>
            <c:extLst>
              <c:ext xmlns:c16="http://schemas.microsoft.com/office/drawing/2014/chart" uri="{C3380CC4-5D6E-409C-BE32-E72D297353CC}">
                <c16:uniqueId val="{00000007-5D65-4068-A945-B4DC91E1190E}"/>
              </c:ext>
            </c:extLst>
          </c:dPt>
          <c:dPt>
            <c:idx val="4"/>
            <c:bubble3D val="0"/>
            <c:spPr>
              <a:solidFill>
                <a:schemeClr val="accent2">
                  <a:lumMod val="75000"/>
                </a:schemeClr>
              </a:solidFill>
              <a:ln w="19050">
                <a:noFill/>
              </a:ln>
              <a:effectLst/>
            </c:spPr>
            <c:extLst>
              <c:ext xmlns:c16="http://schemas.microsoft.com/office/drawing/2014/chart" uri="{C3380CC4-5D6E-409C-BE32-E72D297353CC}">
                <c16:uniqueId val="{00000009-5D65-4068-A945-B4DC91E1190E}"/>
              </c:ext>
            </c:extLst>
          </c:dPt>
          <c:dPt>
            <c:idx val="5"/>
            <c:bubble3D val="0"/>
            <c:spPr>
              <a:solidFill>
                <a:schemeClr val="accent6"/>
              </a:solidFill>
              <a:ln w="19050">
                <a:noFill/>
              </a:ln>
              <a:effectLst/>
            </c:spPr>
            <c:extLst>
              <c:ext xmlns:c16="http://schemas.microsoft.com/office/drawing/2014/chart" uri="{C3380CC4-5D6E-409C-BE32-E72D297353CC}">
                <c16:uniqueId val="{0000000B-5D65-4068-A945-B4DC91E1190E}"/>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5D65-4068-A945-B4DC91E1190E}"/>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5D65-4068-A945-B4DC91E1190E}"/>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5D65-4068-A945-B4DC91E1190E}"/>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5D65-4068-A945-B4DC91E1190E}"/>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5D65-4068-A945-B4DC91E1190E}"/>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5D65-4068-A945-B4DC91E1190E}"/>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5D65-4068-A945-B4DC91E1190E}"/>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5D65-4068-A945-B4DC91E1190E}"/>
              </c:ext>
            </c:extLst>
          </c:dPt>
          <c:dPt>
            <c:idx val="14"/>
            <c:bubble3D val="0"/>
            <c:spPr>
              <a:solidFill>
                <a:schemeClr val="accent3">
                  <a:lumMod val="80000"/>
                  <a:lumOff val="20000"/>
                </a:schemeClr>
              </a:solidFill>
              <a:ln w="19050">
                <a:noFill/>
              </a:ln>
              <a:effectLst/>
            </c:spPr>
            <c:extLst>
              <c:ext xmlns:c16="http://schemas.microsoft.com/office/drawing/2014/chart" uri="{C3380CC4-5D6E-409C-BE32-E72D297353CC}">
                <c16:uniqueId val="{0000001D-5D65-4068-A945-B4DC91E1190E}"/>
              </c:ext>
            </c:extLst>
          </c:dPt>
          <c:dPt>
            <c:idx val="15"/>
            <c:bubble3D val="0"/>
            <c:spPr>
              <a:solidFill>
                <a:schemeClr val="accent4">
                  <a:lumMod val="80000"/>
                  <a:lumOff val="20000"/>
                </a:schemeClr>
              </a:solidFill>
              <a:ln w="19050">
                <a:noFill/>
              </a:ln>
              <a:effectLst/>
            </c:spPr>
            <c:extLst>
              <c:ext xmlns:c16="http://schemas.microsoft.com/office/drawing/2014/chart" uri="{C3380CC4-5D6E-409C-BE32-E72D297353CC}">
                <c16:uniqueId val="{0000001F-5D65-4068-A945-B4DC91E1190E}"/>
              </c:ext>
            </c:extLst>
          </c:dPt>
          <c:dPt>
            <c:idx val="16"/>
            <c:bubble3D val="0"/>
            <c:spPr>
              <a:solidFill>
                <a:schemeClr val="accent5">
                  <a:lumMod val="80000"/>
                  <a:lumOff val="20000"/>
                </a:schemeClr>
              </a:solidFill>
              <a:ln w="19050">
                <a:noFill/>
              </a:ln>
              <a:effectLst/>
            </c:spPr>
            <c:extLst>
              <c:ext xmlns:c16="http://schemas.microsoft.com/office/drawing/2014/chart" uri="{C3380CC4-5D6E-409C-BE32-E72D297353CC}">
                <c16:uniqueId val="{00000021-5D65-4068-A945-B4DC91E1190E}"/>
              </c:ext>
            </c:extLst>
          </c:dPt>
          <c:dPt>
            <c:idx val="17"/>
            <c:bubble3D val="0"/>
            <c:spPr>
              <a:solidFill>
                <a:schemeClr val="accent6">
                  <a:lumMod val="80000"/>
                  <a:lumOff val="20000"/>
                </a:schemeClr>
              </a:solidFill>
              <a:ln w="19050">
                <a:noFill/>
              </a:ln>
              <a:effectLst/>
            </c:spPr>
            <c:extLst>
              <c:ext xmlns:c16="http://schemas.microsoft.com/office/drawing/2014/chart" uri="{C3380CC4-5D6E-409C-BE32-E72D297353CC}">
                <c16:uniqueId val="{00000023-5D65-4068-A945-B4DC91E1190E}"/>
              </c:ext>
            </c:extLst>
          </c:dPt>
          <c:dPt>
            <c:idx val="18"/>
            <c:bubble3D val="0"/>
            <c:spPr>
              <a:solidFill>
                <a:schemeClr val="accent1">
                  <a:lumMod val="80000"/>
                </a:schemeClr>
              </a:solidFill>
              <a:ln w="19050">
                <a:noFill/>
              </a:ln>
              <a:effectLst/>
            </c:spPr>
            <c:extLst>
              <c:ext xmlns:c16="http://schemas.microsoft.com/office/drawing/2014/chart" uri="{C3380CC4-5D6E-409C-BE32-E72D297353CC}">
                <c16:uniqueId val="{00000025-5D65-4068-A945-B4DC91E1190E}"/>
              </c:ext>
            </c:extLst>
          </c:dPt>
          <c:dPt>
            <c:idx val="19"/>
            <c:bubble3D val="0"/>
            <c:spPr>
              <a:solidFill>
                <a:schemeClr val="accent2">
                  <a:lumMod val="80000"/>
                </a:schemeClr>
              </a:solidFill>
              <a:ln w="19050">
                <a:noFill/>
              </a:ln>
              <a:effectLst/>
            </c:spPr>
            <c:extLst>
              <c:ext xmlns:c16="http://schemas.microsoft.com/office/drawing/2014/chart" uri="{C3380CC4-5D6E-409C-BE32-E72D297353CC}">
                <c16:uniqueId val="{00000027-5D65-4068-A945-B4DC91E1190E}"/>
              </c:ext>
            </c:extLst>
          </c:dPt>
          <c:dPt>
            <c:idx val="20"/>
            <c:bubble3D val="0"/>
            <c:spPr>
              <a:solidFill>
                <a:schemeClr val="accent3">
                  <a:lumMod val="80000"/>
                </a:schemeClr>
              </a:solidFill>
              <a:ln w="19050">
                <a:noFill/>
              </a:ln>
              <a:effectLst/>
            </c:spPr>
            <c:extLst>
              <c:ext xmlns:c16="http://schemas.microsoft.com/office/drawing/2014/chart" uri="{C3380CC4-5D6E-409C-BE32-E72D297353CC}">
                <c16:uniqueId val="{00000029-5D65-4068-A945-B4DC91E1190E}"/>
              </c:ext>
            </c:extLst>
          </c:dPt>
          <c:dPt>
            <c:idx val="21"/>
            <c:bubble3D val="0"/>
            <c:spPr>
              <a:solidFill>
                <a:schemeClr val="accent4">
                  <a:lumMod val="80000"/>
                </a:schemeClr>
              </a:solidFill>
              <a:ln w="19050">
                <a:noFill/>
              </a:ln>
              <a:effectLst/>
            </c:spPr>
            <c:extLst>
              <c:ext xmlns:c16="http://schemas.microsoft.com/office/drawing/2014/chart" uri="{C3380CC4-5D6E-409C-BE32-E72D297353CC}">
                <c16:uniqueId val="{0000002B-5D65-4068-A945-B4DC91E1190E}"/>
              </c:ext>
            </c:extLst>
          </c:dPt>
          <c:dPt>
            <c:idx val="22"/>
            <c:bubble3D val="0"/>
            <c:spPr>
              <a:solidFill>
                <a:schemeClr val="accent5">
                  <a:lumMod val="80000"/>
                </a:schemeClr>
              </a:solidFill>
              <a:ln w="19050">
                <a:noFill/>
              </a:ln>
              <a:effectLst/>
            </c:spPr>
            <c:extLst>
              <c:ext xmlns:c16="http://schemas.microsoft.com/office/drawing/2014/chart" uri="{C3380CC4-5D6E-409C-BE32-E72D297353CC}">
                <c16:uniqueId val="{0000002D-5D65-4068-A945-B4DC91E1190E}"/>
              </c:ext>
            </c:extLst>
          </c:dPt>
          <c:dPt>
            <c:idx val="23"/>
            <c:bubble3D val="0"/>
            <c:spPr>
              <a:solidFill>
                <a:schemeClr val="accent6">
                  <a:lumMod val="80000"/>
                </a:schemeClr>
              </a:solidFill>
              <a:ln w="19050">
                <a:noFill/>
              </a:ln>
              <a:effectLst/>
            </c:spPr>
            <c:extLst>
              <c:ext xmlns:c16="http://schemas.microsoft.com/office/drawing/2014/chart" uri="{C3380CC4-5D6E-409C-BE32-E72D297353CC}">
                <c16:uniqueId val="{0000002F-5D65-4068-A945-B4DC91E1190E}"/>
              </c:ext>
            </c:extLst>
          </c:dPt>
          <c:dPt>
            <c:idx val="24"/>
            <c:bubble3D val="0"/>
            <c:spPr>
              <a:solidFill>
                <a:schemeClr val="accent1">
                  <a:lumMod val="60000"/>
                  <a:lumOff val="40000"/>
                </a:schemeClr>
              </a:solidFill>
              <a:ln w="19050">
                <a:noFill/>
              </a:ln>
              <a:effectLst/>
            </c:spPr>
            <c:extLst>
              <c:ext xmlns:c16="http://schemas.microsoft.com/office/drawing/2014/chart" uri="{C3380CC4-5D6E-409C-BE32-E72D297353CC}">
                <c16:uniqueId val="{00000031-5D65-4068-A945-B4DC91E1190E}"/>
              </c:ext>
            </c:extLst>
          </c:dPt>
          <c:dPt>
            <c:idx val="25"/>
            <c:bubble3D val="0"/>
            <c:spPr>
              <a:solidFill>
                <a:schemeClr val="accent2">
                  <a:lumMod val="60000"/>
                  <a:lumOff val="40000"/>
                </a:schemeClr>
              </a:solidFill>
              <a:ln w="19050">
                <a:noFill/>
              </a:ln>
              <a:effectLst/>
            </c:spPr>
            <c:extLst>
              <c:ext xmlns:c16="http://schemas.microsoft.com/office/drawing/2014/chart" uri="{C3380CC4-5D6E-409C-BE32-E72D297353CC}">
                <c16:uniqueId val="{00000033-5D65-4068-A945-B4DC91E1190E}"/>
              </c:ext>
            </c:extLst>
          </c:dPt>
          <c:dPt>
            <c:idx val="26"/>
            <c:bubble3D val="0"/>
            <c:spPr>
              <a:solidFill>
                <a:schemeClr val="accent3">
                  <a:lumMod val="60000"/>
                  <a:lumOff val="40000"/>
                </a:schemeClr>
              </a:solidFill>
              <a:ln w="19050">
                <a:noFill/>
              </a:ln>
              <a:effectLst/>
            </c:spPr>
            <c:extLst>
              <c:ext xmlns:c16="http://schemas.microsoft.com/office/drawing/2014/chart" uri="{C3380CC4-5D6E-409C-BE32-E72D297353CC}">
                <c16:uniqueId val="{00000035-5D65-4068-A945-B4DC91E1190E}"/>
              </c:ext>
            </c:extLst>
          </c:dPt>
          <c:cat>
            <c:strRef>
              <c:f>Folha1!$X$93:$X$119</c:f>
              <c:strCache>
                <c:ptCount val="27"/>
                <c:pt idx="0">
                  <c:v>Brasil</c:v>
                </c:pt>
                <c:pt idx="1">
                  <c:v>Nepal</c:v>
                </c:pt>
                <c:pt idx="2">
                  <c:v>Angola</c:v>
                </c:pt>
                <c:pt idx="3">
                  <c:v>Ucrânia</c:v>
                </c:pt>
                <c:pt idx="4">
                  <c:v>Índia</c:v>
                </c:pt>
                <c:pt idx="5">
                  <c:v>Moldova</c:v>
                </c:pt>
                <c:pt idx="6">
                  <c:v>Roménia</c:v>
                </c:pt>
                <c:pt idx="7">
                  <c:v>Bangladesh</c:v>
                </c:pt>
                <c:pt idx="8">
                  <c:v>Paquistão</c:v>
                </c:pt>
                <c:pt idx="9">
                  <c:v>Venezuela</c:v>
                </c:pt>
                <c:pt idx="10">
                  <c:v>Guiné-Bissau</c:v>
                </c:pt>
                <c:pt idx="11">
                  <c:v>São Tomé e Príncipe</c:v>
                </c:pt>
                <c:pt idx="12">
                  <c:v>Canadá</c:v>
                </c:pt>
                <c:pt idx="13">
                  <c:v>China</c:v>
                </c:pt>
                <c:pt idx="14">
                  <c:v>Estados Unidos</c:v>
                </c:pt>
                <c:pt idx="15">
                  <c:v>Países Baixos</c:v>
                </c:pt>
                <c:pt idx="16">
                  <c:v>Espanha</c:v>
                </c:pt>
                <c:pt idx="17">
                  <c:v>Itália</c:v>
                </c:pt>
                <c:pt idx="18">
                  <c:v>Alemanha</c:v>
                </c:pt>
                <c:pt idx="19">
                  <c:v>Argentina</c:v>
                </c:pt>
                <c:pt idx="20">
                  <c:v>Bielorrússia</c:v>
                </c:pt>
                <c:pt idx="21">
                  <c:v>Congo</c:v>
                </c:pt>
                <c:pt idx="22">
                  <c:v>França</c:v>
                </c:pt>
                <c:pt idx="23">
                  <c:v>Moçambique</c:v>
                </c:pt>
                <c:pt idx="24">
                  <c:v>Rússia</c:v>
                </c:pt>
                <c:pt idx="25">
                  <c:v>Cabo Verde</c:v>
                </c:pt>
                <c:pt idx="26">
                  <c:v>Equador</c:v>
                </c:pt>
              </c:strCache>
            </c:strRef>
          </c:cat>
          <c:val>
            <c:numRef>
              <c:f>Folha1!$W$93:$W$119</c:f>
              <c:numCache>
                <c:formatCode>General</c:formatCode>
                <c:ptCount val="27"/>
                <c:pt idx="0">
                  <c:v>241</c:v>
                </c:pt>
                <c:pt idx="1">
                  <c:v>75</c:v>
                </c:pt>
                <c:pt idx="2">
                  <c:v>26</c:v>
                </c:pt>
                <c:pt idx="3">
                  <c:v>20</c:v>
                </c:pt>
                <c:pt idx="4">
                  <c:v>18</c:v>
                </c:pt>
                <c:pt idx="5">
                  <c:v>17</c:v>
                </c:pt>
                <c:pt idx="6">
                  <c:v>9</c:v>
                </c:pt>
                <c:pt idx="7">
                  <c:v>7</c:v>
                </c:pt>
                <c:pt idx="8">
                  <c:v>6</c:v>
                </c:pt>
                <c:pt idx="9">
                  <c:v>6</c:v>
                </c:pt>
                <c:pt idx="10">
                  <c:v>5</c:v>
                </c:pt>
                <c:pt idx="11">
                  <c:v>5</c:v>
                </c:pt>
                <c:pt idx="12">
                  <c:v>4</c:v>
                </c:pt>
                <c:pt idx="13">
                  <c:v>4</c:v>
                </c:pt>
                <c:pt idx="14">
                  <c:v>4</c:v>
                </c:pt>
                <c:pt idx="15">
                  <c:v>4</c:v>
                </c:pt>
                <c:pt idx="16">
                  <c:v>3</c:v>
                </c:pt>
                <c:pt idx="17">
                  <c:v>3</c:v>
                </c:pt>
                <c:pt idx="18">
                  <c:v>2</c:v>
                </c:pt>
                <c:pt idx="19">
                  <c:v>2</c:v>
                </c:pt>
                <c:pt idx="20">
                  <c:v>2</c:v>
                </c:pt>
                <c:pt idx="21">
                  <c:v>2</c:v>
                </c:pt>
                <c:pt idx="22">
                  <c:v>2</c:v>
                </c:pt>
                <c:pt idx="23">
                  <c:v>2</c:v>
                </c:pt>
                <c:pt idx="24">
                  <c:v>2</c:v>
                </c:pt>
                <c:pt idx="25">
                  <c:v>1</c:v>
                </c:pt>
                <c:pt idx="26">
                  <c:v>1</c:v>
                </c:pt>
              </c:numCache>
            </c:numRef>
          </c:val>
          <c:extLst>
            <c:ext xmlns:c16="http://schemas.microsoft.com/office/drawing/2014/chart" uri="{C3380CC4-5D6E-409C-BE32-E72D297353CC}">
              <c16:uniqueId val="{00000036-5D65-4068-A945-B4DC91E1190E}"/>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77846974200268249"/>
          <c:y val="2.3382993658530759E-2"/>
          <c:w val="0.20165293483943009"/>
          <c:h val="0.9625236759001966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Evolução</a:t>
            </a:r>
            <a:r>
              <a:rPr lang="en-GB" baseline="0"/>
              <a:t> da taxa de sucesso global (1º ao 9º ano)</a:t>
            </a:r>
            <a:endParaRPr lang="en-GB"/>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Folha1!$X$40</c:f>
              <c:strCache>
                <c:ptCount val="1"/>
                <c:pt idx="0">
                  <c:v>Nacional</c:v>
                </c:pt>
              </c:strCache>
            </c:strRef>
          </c:tx>
          <c:spPr>
            <a:ln w="22225" cap="rnd">
              <a:solidFill>
                <a:srgbClr val="FF0000"/>
              </a:solidFill>
              <a:prstDash val="sysDash"/>
              <a:round/>
            </a:ln>
            <a:effectLst/>
          </c:spPr>
          <c:marker>
            <c:symbol val="none"/>
          </c:marker>
          <c:cat>
            <c:strRef>
              <c:f>Folha1!$W$41:$W$53</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Folha1!$X$41:$X$52</c:f>
              <c:numCache>
                <c:formatCode>0.0%</c:formatCode>
                <c:ptCount val="12"/>
                <c:pt idx="0">
                  <c:v>0.89600000000000002</c:v>
                </c:pt>
                <c:pt idx="1">
                  <c:v>0.9</c:v>
                </c:pt>
                <c:pt idx="2">
                  <c:v>0.92100000000000004</c:v>
                </c:pt>
                <c:pt idx="3">
                  <c:v>0.93400000000000005</c:v>
                </c:pt>
                <c:pt idx="4">
                  <c:v>0.94499999999999995</c:v>
                </c:pt>
                <c:pt idx="5">
                  <c:v>0.94899999999999995</c:v>
                </c:pt>
                <c:pt idx="6">
                  <c:v>0.96199999999999997</c:v>
                </c:pt>
                <c:pt idx="7">
                  <c:v>0.97799999999999998</c:v>
                </c:pt>
                <c:pt idx="8">
                  <c:v>0.96899999999999997</c:v>
                </c:pt>
                <c:pt idx="9">
                  <c:v>0.96899999999999997</c:v>
                </c:pt>
                <c:pt idx="10">
                  <c:v>0.96199999999999997</c:v>
                </c:pt>
                <c:pt idx="11">
                  <c:v>0.96099999999999997</c:v>
                </c:pt>
              </c:numCache>
            </c:numRef>
          </c:val>
          <c:smooth val="0"/>
          <c:extLst>
            <c:ext xmlns:c16="http://schemas.microsoft.com/office/drawing/2014/chart" uri="{C3380CC4-5D6E-409C-BE32-E72D297353CC}">
              <c16:uniqueId val="{00000000-A457-4B2C-A16E-C574820A7B2D}"/>
            </c:ext>
          </c:extLst>
        </c:ser>
        <c:ser>
          <c:idx val="1"/>
          <c:order val="1"/>
          <c:tx>
            <c:strRef>
              <c:f>Folha1!$Y$40</c:f>
              <c:strCache>
                <c:ptCount val="1"/>
                <c:pt idx="0">
                  <c:v>APVM</c:v>
                </c:pt>
              </c:strCache>
            </c:strRef>
          </c:tx>
          <c:spPr>
            <a:ln w="28575" cap="rnd">
              <a:solidFill>
                <a:srgbClr val="0070C0"/>
              </a:solidFill>
              <a:round/>
            </a:ln>
            <a:effectLst/>
          </c:spPr>
          <c:marker>
            <c:symbol val="none"/>
          </c:marker>
          <c:dLbls>
            <c:dLbl>
              <c:idx val="12"/>
              <c:layout>
                <c:manualLayout>
                  <c:x val="-3.3346709086028332E-2"/>
                  <c:y val="6.5157479585557315E-2"/>
                </c:manualLayout>
              </c:layout>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4A7-4D63-8097-1178B6DA9AA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Folha1!$W$41:$W$53</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Folha1!$Y$41:$Y$53</c:f>
              <c:numCache>
                <c:formatCode>0.0%</c:formatCode>
                <c:ptCount val="13"/>
                <c:pt idx="0">
                  <c:v>0.89233038348082594</c:v>
                </c:pt>
                <c:pt idx="1">
                  <c:v>0.88989441930618396</c:v>
                </c:pt>
                <c:pt idx="2">
                  <c:v>0.94423223834988546</c:v>
                </c:pt>
                <c:pt idx="3">
                  <c:v>0.95118230358504963</c:v>
                </c:pt>
                <c:pt idx="4">
                  <c:v>0.95019455252918283</c:v>
                </c:pt>
                <c:pt idx="5">
                  <c:v>0.94154325798908811</c:v>
                </c:pt>
                <c:pt idx="6">
                  <c:v>0.94888888888888889</c:v>
                </c:pt>
                <c:pt idx="7">
                  <c:v>0.96362339514978601</c:v>
                </c:pt>
                <c:pt idx="8">
                  <c:v>0.96041055718475077</c:v>
                </c:pt>
                <c:pt idx="9">
                  <c:v>0.96792587312900924</c:v>
                </c:pt>
                <c:pt idx="10">
                  <c:v>0.95096685082872923</c:v>
                </c:pt>
                <c:pt idx="11">
                  <c:v>0.93399339933993397</c:v>
                </c:pt>
                <c:pt idx="12">
                  <c:v>0.9321717485998755</c:v>
                </c:pt>
              </c:numCache>
            </c:numRef>
          </c:val>
          <c:smooth val="0"/>
          <c:extLst>
            <c:ext xmlns:c16="http://schemas.microsoft.com/office/drawing/2014/chart" uri="{C3380CC4-5D6E-409C-BE32-E72D297353CC}">
              <c16:uniqueId val="{00000001-A457-4B2C-A16E-C574820A7B2D}"/>
            </c:ext>
          </c:extLst>
        </c:ser>
        <c:dLbls>
          <c:showLegendKey val="0"/>
          <c:showVal val="0"/>
          <c:showCatName val="0"/>
          <c:showSerName val="0"/>
          <c:showPercent val="0"/>
          <c:showBubbleSize val="0"/>
        </c:dLbls>
        <c:smooth val="0"/>
        <c:axId val="2055699696"/>
        <c:axId val="2055700176"/>
      </c:lineChart>
      <c:catAx>
        <c:axId val="2055699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55700176"/>
        <c:crosses val="autoZero"/>
        <c:auto val="1"/>
        <c:lblAlgn val="ctr"/>
        <c:lblOffset val="100"/>
        <c:noMultiLvlLbl val="0"/>
      </c:catAx>
      <c:valAx>
        <c:axId val="2055700176"/>
        <c:scaling>
          <c:orientation val="minMax"/>
          <c:min val="0.85000000000000009"/>
        </c:scaling>
        <c:delete val="0"/>
        <c:axPos val="l"/>
        <c:majorGridlines>
          <c:spPr>
            <a:ln w="9525" cap="flat" cmpd="sng" algn="ctr">
              <a:no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055699696"/>
        <c:crosses val="autoZero"/>
        <c:crossBetween val="between"/>
      </c:valAx>
      <c:spPr>
        <a:noFill/>
        <a:ln>
          <a:noFill/>
        </a:ln>
        <a:effectLst/>
      </c:spPr>
    </c:plotArea>
    <c:legend>
      <c:legendPos val="b"/>
      <c:layout>
        <c:manualLayout>
          <c:xMode val="edge"/>
          <c:yMode val="edge"/>
          <c:x val="0.484964325662818"/>
          <c:y val="0.71147651851469951"/>
          <c:w val="0.38746991614051768"/>
          <c:h val="6.17288182166174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1ºCiclo entre 2013 e 2025</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6055076204392016E-2"/>
          <c:y val="0.15464161547982128"/>
          <c:w val="0.85237084563030319"/>
          <c:h val="0.72541931629038459"/>
        </c:manualLayout>
      </c:layout>
      <c:lineChart>
        <c:grouping val="standard"/>
        <c:varyColors val="0"/>
        <c:ser>
          <c:idx val="0"/>
          <c:order val="0"/>
          <c:tx>
            <c:strRef>
              <c:f>Folha1!$C$6</c:f>
              <c:strCache>
                <c:ptCount val="1"/>
                <c:pt idx="0">
                  <c:v>1ºano</c:v>
                </c:pt>
              </c:strCache>
            </c:strRef>
          </c:tx>
          <c:spPr>
            <a:ln w="28575" cap="rnd">
              <a:solidFill>
                <a:srgbClr val="CC0000"/>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F6C-41A8-984A-4DDDE0DA96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(Folha1!$F$6,Folha1!$I$6,Folha1!$L$6,Folha1!$O$6,Folha1!$R$6,Folha1!$U$6,Folha1!$X$6,Folha1!$AA$6,Folha1!$AD$6,Folha1!$AG$6,Folha1!$AJ$6,Folha1!$AM$6,Folha1!$AP$6)</c:f>
              <c:numCache>
                <c:formatCode>0.00%</c:formatCode>
                <c:ptCount val="13"/>
                <c:pt idx="0">
                  <c:v>0.9942196531791907</c:v>
                </c:pt>
                <c:pt idx="1">
                  <c:v>1</c:v>
                </c:pt>
                <c:pt idx="2">
                  <c:v>1</c:v>
                </c:pt>
                <c:pt idx="3">
                  <c:v>1</c:v>
                </c:pt>
                <c:pt idx="4">
                  <c:v>1</c:v>
                </c:pt>
                <c:pt idx="5">
                  <c:v>0.99512195121951219</c:v>
                </c:pt>
                <c:pt idx="6">
                  <c:v>0.995</c:v>
                </c:pt>
                <c:pt idx="7">
                  <c:v>1</c:v>
                </c:pt>
                <c:pt idx="8">
                  <c:v>1</c:v>
                </c:pt>
                <c:pt idx="9">
                  <c:v>1</c:v>
                </c:pt>
                <c:pt idx="10">
                  <c:v>1</c:v>
                </c:pt>
                <c:pt idx="11">
                  <c:v>0.99497487437185927</c:v>
                </c:pt>
                <c:pt idx="12">
                  <c:v>0.99563318777292575</c:v>
                </c:pt>
              </c:numCache>
              <c:extLst/>
            </c:numRef>
          </c:val>
          <c:smooth val="0"/>
          <c:extLst>
            <c:ext xmlns:c16="http://schemas.microsoft.com/office/drawing/2014/chart" uri="{C3380CC4-5D6E-409C-BE32-E72D297353CC}">
              <c16:uniqueId val="{00000001-8F6C-41A8-984A-4DDDE0DA9657}"/>
            </c:ext>
          </c:extLst>
        </c:ser>
        <c:ser>
          <c:idx val="1"/>
          <c:order val="1"/>
          <c:tx>
            <c:strRef>
              <c:f>Folha1!$C$7</c:f>
              <c:strCache>
                <c:ptCount val="1"/>
                <c:pt idx="0">
                  <c:v>2ºano</c:v>
                </c:pt>
              </c:strCache>
            </c:strRef>
          </c:tx>
          <c:spPr>
            <a:ln w="28575" cap="rnd">
              <a:solidFill>
                <a:srgbClr val="00B050"/>
              </a:solidFill>
              <a:round/>
            </a:ln>
            <a:effectLst/>
          </c:spPr>
          <c:marker>
            <c:symbol val="none"/>
          </c:marker>
          <c:dLbls>
            <c:dLbl>
              <c:idx val="12"/>
              <c:layout>
                <c:manualLayout>
                  <c:x val="0"/>
                  <c:y val="3.3117085100478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F6C-41A8-984A-4DDDE0DA96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(Folha1!$F$7,Folha1!$I$7,Folha1!$L$7,Folha1!$O$7,Folha1!$R$7,Folha1!$U$7,Folha1!$X$7,Folha1!$AA$7,Folha1!$AD$7,Folha1!$AG$7,Folha1!$AJ$7,Folha1!$AM$7,Folha1!$AP$7)</c:f>
              <c:numCache>
                <c:formatCode>0.00%</c:formatCode>
                <c:ptCount val="13"/>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pt idx="11">
                  <c:v>0.95305164319248825</c:v>
                </c:pt>
                <c:pt idx="12">
                  <c:v>0.95927601809954754</c:v>
                </c:pt>
              </c:numCache>
              <c:extLst/>
            </c:numRef>
          </c:val>
          <c:smooth val="0"/>
          <c:extLst>
            <c:ext xmlns:c16="http://schemas.microsoft.com/office/drawing/2014/chart" uri="{C3380CC4-5D6E-409C-BE32-E72D297353CC}">
              <c16:uniqueId val="{00000003-8F6C-41A8-984A-4DDDE0DA9657}"/>
            </c:ext>
          </c:extLst>
        </c:ser>
        <c:ser>
          <c:idx val="2"/>
          <c:order val="2"/>
          <c:tx>
            <c:strRef>
              <c:f>Folha1!$C$8</c:f>
              <c:strCache>
                <c:ptCount val="1"/>
                <c:pt idx="0">
                  <c:v>3ºano</c:v>
                </c:pt>
              </c:strCache>
            </c:strRef>
          </c:tx>
          <c:spPr>
            <a:ln w="28575" cap="rnd">
              <a:solidFill>
                <a:srgbClr val="FFFF00"/>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F6C-41A8-984A-4DDDE0DA96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(Folha1!$F$8,Folha1!$I$8,Folha1!$L$8,Folha1!$O$8,Folha1!$R$8,Folha1!$U$8,Folha1!$X$8,Folha1!$AA$8,Folha1!$AD$8,Folha1!$AG$8,Folha1!$AJ$8,Folha1!$AM$8,Folha1!$AP$8)</c:f>
              <c:numCache>
                <c:formatCode>0.00%</c:formatCode>
                <c:ptCount val="13"/>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pt idx="11">
                  <c:v>0.99563318777292575</c:v>
                </c:pt>
                <c:pt idx="12">
                  <c:v>0.9856459330143541</c:v>
                </c:pt>
              </c:numCache>
              <c:extLst/>
            </c:numRef>
          </c:val>
          <c:smooth val="0"/>
          <c:extLst>
            <c:ext xmlns:c16="http://schemas.microsoft.com/office/drawing/2014/chart" uri="{C3380CC4-5D6E-409C-BE32-E72D297353CC}">
              <c16:uniqueId val="{00000005-8F6C-41A8-984A-4DDDE0DA9657}"/>
            </c:ext>
          </c:extLst>
        </c:ser>
        <c:ser>
          <c:idx val="3"/>
          <c:order val="3"/>
          <c:tx>
            <c:strRef>
              <c:f>Folha1!$C$9</c:f>
              <c:strCache>
                <c:ptCount val="1"/>
                <c:pt idx="0">
                  <c:v>4ºano</c:v>
                </c:pt>
              </c:strCache>
            </c:strRef>
          </c:tx>
          <c:spPr>
            <a:ln w="28575" cap="rnd">
              <a:solidFill>
                <a:srgbClr val="00B0F0"/>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F6C-41A8-984A-4DDDE0DA96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(Folha1!$F$9,Folha1!$I$9,Folha1!$L$9,Folha1!$O$9,Folha1!$R$9,Folha1!$U$9,Folha1!$X$9,Folha1!$AA$9,Folha1!$AD$9,Folha1!$AG$9,Folha1!$AJ$9,Folha1!$AM$9,Folha1!$AP$9)</c:f>
              <c:numCache>
                <c:formatCode>0.00%</c:formatCode>
                <c:ptCount val="13"/>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pt idx="11">
                  <c:v>0.98963730569948183</c:v>
                </c:pt>
                <c:pt idx="12">
                  <c:v>0.96326530612244898</c:v>
                </c:pt>
              </c:numCache>
              <c:extLst/>
            </c:numRef>
          </c:val>
          <c:smooth val="0"/>
          <c:extLst>
            <c:ext xmlns:c16="http://schemas.microsoft.com/office/drawing/2014/chart" uri="{C3380CC4-5D6E-409C-BE32-E72D297353CC}">
              <c16:uniqueId val="{00000007-8F6C-41A8-984A-4DDDE0DA9657}"/>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4"/>
                <c:order val="4"/>
                <c:tx>
                  <c:strRef>
                    <c:extLst>
                      <c:ext uri="{02D57815-91ED-43cb-92C2-25804820EDAC}">
                        <c15:formulaRef>
                          <c15:sqref>Folha1!$C$10</c15:sqref>
                        </c15:formulaRef>
                      </c:ext>
                    </c:extLst>
                    <c:strCache>
                      <c:ptCount val="1"/>
                      <c:pt idx="0">
                        <c:v>5ºano</c:v>
                      </c:pt>
                    </c:strCache>
                  </c:strRef>
                </c:tx>
                <c:spPr>
                  <a:ln w="28575" cap="rnd">
                    <a:solidFill>
                      <a:schemeClr val="accent5"/>
                    </a:solidFill>
                    <a:round/>
                  </a:ln>
                  <a:effectLst/>
                </c:spPr>
                <c:marker>
                  <c:symbol val="none"/>
                </c:marker>
                <c:dLbls>
                  <c:dLbl>
                    <c:idx val="9"/>
                    <c:layout>
                      <c:manualLayout>
                        <c:x val="4.7562431621202307E-3"/>
                        <c:y val="1.8691584200067654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8-8F6C-41A8-984A-4DDDE0DA9657}"/>
                      </c:ext>
                    </c:extLst>
                  </c:dLbl>
                  <c:dLbl>
                    <c:idx val="10"/>
                    <c:showLegendKey val="0"/>
                    <c:showVal val="1"/>
                    <c:showCatName val="0"/>
                    <c:showSerName val="0"/>
                    <c:showPercent val="0"/>
                    <c:showBubbleSize val="0"/>
                    <c:extLst>
                      <c:ext uri="{CE6537A1-D6FC-4f65-9D91-7224C49458BB}"/>
                      <c:ext xmlns:c16="http://schemas.microsoft.com/office/drawing/2014/chart" uri="{C3380CC4-5D6E-409C-BE32-E72D297353CC}">
                        <c16:uniqueId val="{00000009-8F6C-41A8-984A-4DDDE0DA965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(Folha1!$F$10,Folha1!$I$10,Folha1!$L$10,Folha1!$O$10,Folha1!$R$10,Folha1!$U$10,Folha1!$X$10,Folha1!$AA$10,Folha1!$AD$10,Folha1!$AG$10,Folha1!$AJ$10)</c15:sqref>
                        </c15:formulaRef>
                      </c:ext>
                    </c:extLst>
                    <c:numCache>
                      <c:formatCode>0.00%</c:formatCode>
                      <c:ptCount val="11"/>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numCache>
                  </c:numRef>
                </c:val>
                <c:smooth val="0"/>
                <c:extLst>
                  <c:ext xmlns:c16="http://schemas.microsoft.com/office/drawing/2014/chart" uri="{C3380CC4-5D6E-409C-BE32-E72D297353CC}">
                    <c16:uniqueId val="{0000000A-8F6C-41A8-984A-4DDDE0DA9657}"/>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Folha1!$C$11</c15:sqref>
                        </c15:formulaRef>
                      </c:ext>
                    </c:extLst>
                    <c:strCache>
                      <c:ptCount val="1"/>
                      <c:pt idx="0">
                        <c:v>6ºano</c:v>
                      </c:pt>
                    </c:strCache>
                  </c:strRef>
                </c:tx>
                <c:spPr>
                  <a:ln w="28575" cap="rnd">
                    <a:solidFill>
                      <a:schemeClr val="accent6"/>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(Folha1!$F$11,Folha1!$I$11,Folha1!$L$11,Folha1!$O$11,Folha1!$R$11,Folha1!$U$11,Folha1!$X$11,Folha1!$AA$11,Folha1!$AD$11,Folha1!$AG$11,Folha1!$AJ$11)</c15:sqref>
                        </c15:formulaRef>
                      </c:ext>
                    </c:extLst>
                    <c:numCache>
                      <c:formatCode>0.00%</c:formatCode>
                      <c:ptCount val="11"/>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numCache>
                  </c:numRef>
                </c:val>
                <c:smooth val="0"/>
                <c:extLst xmlns:c15="http://schemas.microsoft.com/office/drawing/2012/chart">
                  <c:ext xmlns:c16="http://schemas.microsoft.com/office/drawing/2014/chart" uri="{C3380CC4-5D6E-409C-BE32-E72D297353CC}">
                    <c16:uniqueId val="{0000000B-8F6C-41A8-984A-4DDDE0DA9657}"/>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Folha1!$C$12</c15:sqref>
                        </c15:formulaRef>
                      </c:ext>
                    </c:extLst>
                    <c:strCache>
                      <c:ptCount val="1"/>
                      <c:pt idx="0">
                        <c:v>7ºano</c:v>
                      </c:pt>
                    </c:strCache>
                  </c:strRef>
                </c:tx>
                <c:spPr>
                  <a:ln w="28575" cap="rnd">
                    <a:solidFill>
                      <a:schemeClr val="accent1">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(Folha1!$F$12,Folha1!$I$12,Folha1!$L$12,Folha1!$O$12,Folha1!$R$12,Folha1!$U$12,Folha1!$X$12,Folha1!$AA$12,Folha1!$AD$12,Folha1!$AG$12,Folha1!$AJ$12)</c15:sqref>
                        </c15:formulaRef>
                      </c:ext>
                    </c:extLst>
                    <c:numCache>
                      <c:formatCode>0.00%</c:formatCode>
                      <c:ptCount val="11"/>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numCache>
                  </c:numRef>
                </c:val>
                <c:smooth val="0"/>
                <c:extLst xmlns:c15="http://schemas.microsoft.com/office/drawing/2012/chart">
                  <c:ext xmlns:c16="http://schemas.microsoft.com/office/drawing/2014/chart" uri="{C3380CC4-5D6E-409C-BE32-E72D297353CC}">
                    <c16:uniqueId val="{0000000C-8F6C-41A8-984A-4DDDE0DA9657}"/>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Folha1!$C$13</c15:sqref>
                        </c15:formulaRef>
                      </c:ext>
                    </c:extLst>
                    <c:strCache>
                      <c:ptCount val="1"/>
                      <c:pt idx="0">
                        <c:v>8ºano</c:v>
                      </c:pt>
                    </c:strCache>
                  </c:strRef>
                </c:tx>
                <c:spPr>
                  <a:ln w="28575" cap="rnd">
                    <a:solidFill>
                      <a:schemeClr val="accent2">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(Folha1!$F$13,Folha1!$I$13,Folha1!$L$13,Folha1!$O$13,Folha1!$R$13,Folha1!$U$13,Folha1!$X$13,Folha1!$AA$13,Folha1!$AD$13,Folha1!$AG$13,Folha1!$AJ$13)</c15:sqref>
                        </c15:formulaRef>
                      </c:ext>
                    </c:extLst>
                    <c:numCache>
                      <c:formatCode>0.00%</c:formatCode>
                      <c:ptCount val="11"/>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numCache>
                  </c:numRef>
                </c:val>
                <c:smooth val="0"/>
                <c:extLst xmlns:c15="http://schemas.microsoft.com/office/drawing/2012/chart">
                  <c:ext xmlns:c16="http://schemas.microsoft.com/office/drawing/2014/chart" uri="{C3380CC4-5D6E-409C-BE32-E72D297353CC}">
                    <c16:uniqueId val="{0000000D-8F6C-41A8-984A-4DDDE0DA9657}"/>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Folha1!$C$14</c15:sqref>
                        </c15:formulaRef>
                      </c:ext>
                    </c:extLst>
                    <c:strCache>
                      <c:ptCount val="1"/>
                      <c:pt idx="0">
                        <c:v>9ºano</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(Folha1!$F$14,Folha1!$I$14,Folha1!$L$14,Folha1!$O$14,Folha1!$R$14,Folha1!$U$14,Folha1!$X$14,Folha1!$AA$14,Folha1!$AD$14,Folha1!$AG$14,Folha1!$AJ$14)</c15:sqref>
                        </c15:formulaRef>
                      </c:ext>
                    </c:extLst>
                    <c:numCache>
                      <c:formatCode>0.00%</c:formatCode>
                      <c:ptCount val="11"/>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numCache>
                  </c:numRef>
                </c:val>
                <c:smooth val="0"/>
                <c:extLst xmlns:c15="http://schemas.microsoft.com/office/drawing/2012/chart">
                  <c:ext xmlns:c16="http://schemas.microsoft.com/office/drawing/2014/chart" uri="{C3380CC4-5D6E-409C-BE32-E72D297353CC}">
                    <c16:uniqueId val="{0000000E-8F6C-41A8-984A-4DDDE0DA9657}"/>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
          <c:min val="0.85000000000000009"/>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layout>
        <c:manualLayout>
          <c:xMode val="edge"/>
          <c:yMode val="edge"/>
          <c:x val="0.7134246936190175"/>
          <c:y val="0.51790625830999693"/>
          <c:w val="0.21347488878765208"/>
          <c:h val="0.28143386637689055"/>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dirty="0" err="1"/>
              <a:t>Evolução</a:t>
            </a:r>
            <a:r>
              <a:rPr lang="en-GB" sz="1200" baseline="0" dirty="0"/>
              <a:t> dos </a:t>
            </a:r>
            <a:r>
              <a:rPr lang="en-GB" sz="1200" baseline="0" dirty="0" err="1"/>
              <a:t>Resultados</a:t>
            </a:r>
            <a:r>
              <a:rPr lang="en-GB" sz="1200" baseline="0" dirty="0"/>
              <a:t> do </a:t>
            </a:r>
            <a:r>
              <a:rPr lang="en-GB" sz="1200" baseline="0" dirty="0" err="1"/>
              <a:t>Agrupamento</a:t>
            </a:r>
            <a:r>
              <a:rPr lang="en-GB" sz="1200" baseline="0" dirty="0"/>
              <a:t>  vs. </a:t>
            </a:r>
            <a:r>
              <a:rPr lang="en-GB" sz="1200" baseline="0" dirty="0" err="1"/>
              <a:t>Nacionais</a:t>
            </a:r>
            <a:r>
              <a:rPr lang="en-GB" sz="1200" baseline="0" dirty="0"/>
              <a:t> no 1º </a:t>
            </a:r>
            <a:r>
              <a:rPr lang="en-GB" sz="1200" baseline="0" dirty="0" err="1"/>
              <a:t>Ciclo</a:t>
            </a:r>
            <a:endParaRPr lang="en-GB" sz="1200"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9.523340542316866E-2"/>
          <c:y val="0.14276478400124989"/>
          <c:w val="0.88148654373066726"/>
          <c:h val="0.73314084837122095"/>
        </c:manualLayout>
      </c:layout>
      <c:lineChart>
        <c:grouping val="standard"/>
        <c:varyColors val="0"/>
        <c:ser>
          <c:idx val="0"/>
          <c:order val="0"/>
          <c:tx>
            <c:strRef>
              <c:f>Folha1!$C$32</c:f>
              <c:strCache>
                <c:ptCount val="1"/>
                <c:pt idx="0">
                  <c:v>1ºCicloNAC</c:v>
                </c:pt>
              </c:strCache>
            </c:strRef>
          </c:tx>
          <c:spPr>
            <a:ln w="25400" cap="rnd">
              <a:solidFill>
                <a:srgbClr val="FF0000"/>
              </a:solidFill>
              <a:prstDash val="sysDash"/>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Folha1!$D$32:$O$32</c:f>
              <c:numCache>
                <c:formatCode>0.0%</c:formatCode>
                <c:ptCount val="12"/>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pt idx="11">
                  <c:v>0.98099999999999998</c:v>
                </c:pt>
              </c:numCache>
            </c:numRef>
          </c:val>
          <c:smooth val="0"/>
          <c:extLst>
            <c:ext xmlns:c16="http://schemas.microsoft.com/office/drawing/2014/chart" uri="{C3380CC4-5D6E-409C-BE32-E72D297353CC}">
              <c16:uniqueId val="{00000000-DEC8-4817-B75D-5388D1B201B6}"/>
            </c:ext>
          </c:extLst>
        </c:ser>
        <c:ser>
          <c:idx val="3"/>
          <c:order val="3"/>
          <c:tx>
            <c:strRef>
              <c:f>Folha1!$C$35</c:f>
              <c:strCache>
                <c:ptCount val="1"/>
                <c:pt idx="0">
                  <c:v>1ºCicloAPVM</c:v>
                </c:pt>
              </c:strCache>
            </c:strRef>
          </c:tx>
          <c:spPr>
            <a:ln w="28575" cap="rnd">
              <a:solidFill>
                <a:srgbClr val="0070C0"/>
              </a:solidFill>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Folha1!$D$35:$P$35</c:f>
              <c:numCache>
                <c:formatCode>0.0%</c:formatCode>
                <c:ptCount val="13"/>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pt idx="11">
                  <c:v>0.98321342925659472</c:v>
                </c:pt>
                <c:pt idx="12">
                  <c:v>0.97566371681415931</c:v>
                </c:pt>
              </c:numCache>
            </c:numRef>
          </c:val>
          <c:smooth val="0"/>
          <c:extLst>
            <c:ext xmlns:c16="http://schemas.microsoft.com/office/drawing/2014/chart" uri="{C3380CC4-5D6E-409C-BE32-E72D297353CC}">
              <c16:uniqueId val="{00000001-DEC8-4817-B75D-5388D1B201B6}"/>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1"/>
                <c:order val="1"/>
                <c:tx>
                  <c:strRef>
                    <c:extLst>
                      <c:ext uri="{02D57815-91ED-43cb-92C2-25804820EDAC}">
                        <c15:formulaRef>
                          <c15:sqref>Folha1!$C$33</c15:sqref>
                        </c15:formulaRef>
                      </c:ext>
                    </c:extLst>
                    <c:strCache>
                      <c:ptCount val="1"/>
                      <c:pt idx="0">
                        <c:v>2ºCicloNAC</c:v>
                      </c:pt>
                    </c:strCache>
                  </c:strRef>
                </c:tx>
                <c:spPr>
                  <a:ln w="19050" cap="rnd">
                    <a:solidFill>
                      <a:srgbClr val="0070C0"/>
                    </a:solidFill>
                    <a:prstDash val="sysDash"/>
                    <a:round/>
                  </a:ln>
                  <a:effectLst/>
                </c:spPr>
                <c:marker>
                  <c:symbol val="none"/>
                </c:marker>
                <c:cat>
                  <c:strRef>
                    <c:extLst>
                      <c:ex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Folha1!$D$33:$N$33</c15:sqref>
                        </c15:formulaRef>
                      </c:ext>
                    </c:extLst>
                    <c:numCache>
                      <c:formatCode>0.0%</c:formatCode>
                      <c:ptCount val="11"/>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numCache>
                  </c:numRef>
                </c:val>
                <c:smooth val="0"/>
                <c:extLst>
                  <c:ext xmlns:c16="http://schemas.microsoft.com/office/drawing/2014/chart" uri="{C3380CC4-5D6E-409C-BE32-E72D297353CC}">
                    <c16:uniqueId val="{00000002-DEC8-4817-B75D-5388D1B201B6}"/>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Folha1!$C$34</c15:sqref>
                        </c15:formulaRef>
                      </c:ext>
                    </c:extLst>
                    <c:strCache>
                      <c:ptCount val="1"/>
                      <c:pt idx="0">
                        <c:v>3ºCicloNAC</c:v>
                      </c:pt>
                    </c:strCache>
                  </c:strRef>
                </c:tx>
                <c:spPr>
                  <a:ln w="1905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Folha1!$D$34:$N$34</c15:sqref>
                        </c15:formulaRef>
                      </c:ext>
                    </c:extLst>
                    <c:numCache>
                      <c:formatCode>0.0%</c:formatCode>
                      <c:ptCount val="11"/>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numCache>
                  </c:numRef>
                </c:val>
                <c:smooth val="0"/>
                <c:extLst xmlns:c15="http://schemas.microsoft.com/office/drawing/2012/chart">
                  <c:ext xmlns:c16="http://schemas.microsoft.com/office/drawing/2014/chart" uri="{C3380CC4-5D6E-409C-BE32-E72D297353CC}">
                    <c16:uniqueId val="{00000003-DEC8-4817-B75D-5388D1B201B6}"/>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Folha1!$C$36</c15:sqref>
                        </c15:formulaRef>
                      </c:ext>
                    </c:extLst>
                    <c:strCache>
                      <c:ptCount val="1"/>
                      <c:pt idx="0">
                        <c:v>2ºCicloAPVM</c:v>
                      </c:pt>
                    </c:strCache>
                  </c:strRef>
                </c:tx>
                <c:spPr>
                  <a:ln w="28575" cap="rnd">
                    <a:solidFill>
                      <a:srgbClr val="0070C0"/>
                    </a:solidFill>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Folha1!$D$36:$N$36</c15:sqref>
                        </c15:formulaRef>
                      </c:ext>
                    </c:extLst>
                    <c:numCache>
                      <c:formatCode>0.0%</c:formatCode>
                      <c:ptCount val="11"/>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numCache>
                  </c:numRef>
                </c:val>
                <c:smooth val="0"/>
                <c:extLst xmlns:c15="http://schemas.microsoft.com/office/drawing/2012/chart">
                  <c:ext xmlns:c16="http://schemas.microsoft.com/office/drawing/2014/chart" uri="{C3380CC4-5D6E-409C-BE32-E72D297353CC}">
                    <c16:uniqueId val="{00000004-DEC8-4817-B75D-5388D1B201B6}"/>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Folha1!$C$37</c15:sqref>
                        </c15:formulaRef>
                      </c:ext>
                    </c:extLst>
                    <c:strCache>
                      <c:ptCount val="1"/>
                      <c:pt idx="0">
                        <c:v>3ºCicloAPVM</c:v>
                      </c:pt>
                    </c:strCache>
                  </c:strRef>
                </c:tx>
                <c:spPr>
                  <a:ln w="28575" cap="rnd">
                    <a:solidFill>
                      <a:srgbClr val="FF0000"/>
                    </a:solidFill>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Folha1!$D$37:$N$37</c15:sqref>
                        </c15:formulaRef>
                      </c:ext>
                    </c:extLst>
                    <c:numCache>
                      <c:formatCode>0.0%</c:formatCode>
                      <c:ptCount val="11"/>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numCache>
                  </c:numRef>
                </c:val>
                <c:smooth val="0"/>
                <c:extLst xmlns:c15="http://schemas.microsoft.com/office/drawing/2012/chart">
                  <c:ext xmlns:c16="http://schemas.microsoft.com/office/drawing/2014/chart" uri="{C3380CC4-5D6E-409C-BE32-E72D297353CC}">
                    <c16:uniqueId val="{00000005-DEC8-4817-B75D-5388D1B201B6}"/>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9"/>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layout>
        <c:manualLayout>
          <c:xMode val="edge"/>
          <c:yMode val="edge"/>
          <c:x val="0.4637947716038705"/>
          <c:y val="0.70433716115928446"/>
          <c:w val="0.47452025931010394"/>
          <c:h val="8.136708069682055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pt-PT"/>
              <a:t>Evolução da % de Sucesso no 2ºCiclo entre 2013 e 2025</a:t>
            </a:r>
          </a:p>
        </c:rich>
      </c:tx>
      <c:layout>
        <c:manualLayout>
          <c:xMode val="edge"/>
          <c:yMode val="edge"/>
          <c:x val="0.19378455818022747"/>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7.5166934733785343E-2"/>
          <c:y val="0.14065889241383264"/>
          <c:w val="0.86032077369307036"/>
          <c:h val="0.77136476240074148"/>
        </c:manualLayout>
      </c:layout>
      <c:lineChart>
        <c:grouping val="standard"/>
        <c:varyColors val="0"/>
        <c:ser>
          <c:idx val="4"/>
          <c:order val="4"/>
          <c:tx>
            <c:strRef>
              <c:f>Folha1!$C$10</c:f>
              <c:strCache>
                <c:ptCount val="1"/>
                <c:pt idx="0">
                  <c:v>5ºano</c:v>
                </c:pt>
              </c:strCache>
              <c:extLst xmlns:c15="http://schemas.microsoft.com/office/drawing/2012/chart"/>
            </c:strRef>
          </c:tx>
          <c:spPr>
            <a:ln w="28575" cap="rnd">
              <a:solidFill>
                <a:schemeClr val="accent5"/>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8BF-4E60-9422-450D3578EB3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(Folha1!$F$10,Folha1!$I$10,Folha1!$L$10,Folha1!$O$10,Folha1!$R$10,Folha1!$U$10,Folha1!$X$10,Folha1!$AA$10,Folha1!$AD$10,Folha1!$AG$10,Folha1!$AJ$10,Folha1!$AM$10,Folha1!$AP$10)</c:f>
              <c:numCache>
                <c:formatCode>0.00%</c:formatCode>
                <c:ptCount val="13"/>
                <c:pt idx="0">
                  <c:v>0.89430894308943087</c:v>
                </c:pt>
                <c:pt idx="1">
                  <c:v>0.8828125</c:v>
                </c:pt>
                <c:pt idx="2">
                  <c:v>0.96153846153846156</c:v>
                </c:pt>
                <c:pt idx="3">
                  <c:v>0.97222222222222221</c:v>
                </c:pt>
                <c:pt idx="4">
                  <c:v>0.94318181818181823</c:v>
                </c:pt>
                <c:pt idx="5">
                  <c:v>0.967741935483871</c:v>
                </c:pt>
                <c:pt idx="6">
                  <c:v>0.98275862068965514</c:v>
                </c:pt>
                <c:pt idx="7">
                  <c:v>0.96153846153846156</c:v>
                </c:pt>
                <c:pt idx="8">
                  <c:v>1</c:v>
                </c:pt>
                <c:pt idx="9">
                  <c:v>0.95575221238938057</c:v>
                </c:pt>
                <c:pt idx="10">
                  <c:v>0.98473282442748089</c:v>
                </c:pt>
                <c:pt idx="11">
                  <c:v>0.91869918699186992</c:v>
                </c:pt>
                <c:pt idx="12">
                  <c:v>0.94074074074074077</c:v>
                </c:pt>
              </c:numCache>
              <c:extLst/>
            </c:numRef>
          </c:val>
          <c:smooth val="0"/>
          <c:extLst xmlns:c15="http://schemas.microsoft.com/office/drawing/2012/chart">
            <c:ext xmlns:c16="http://schemas.microsoft.com/office/drawing/2014/chart" uri="{C3380CC4-5D6E-409C-BE32-E72D297353CC}">
              <c16:uniqueId val="{00000001-C8BF-4E60-9422-450D3578EB34}"/>
            </c:ext>
          </c:extLst>
        </c:ser>
        <c:ser>
          <c:idx val="5"/>
          <c:order val="5"/>
          <c:tx>
            <c:strRef>
              <c:f>Folha1!$C$11</c:f>
              <c:strCache>
                <c:ptCount val="1"/>
                <c:pt idx="0">
                  <c:v>6ºano</c:v>
                </c:pt>
              </c:strCache>
              <c:extLst xmlns:c15="http://schemas.microsoft.com/office/drawing/2012/chart"/>
            </c:strRef>
          </c:tx>
          <c:spPr>
            <a:ln w="28575" cap="rnd">
              <a:solidFill>
                <a:srgbClr val="00B050"/>
              </a:solidFill>
              <a:round/>
            </a:ln>
            <a:effectLst/>
          </c:spPr>
          <c:marker>
            <c:symbol val="none"/>
          </c:marker>
          <c:dLbls>
            <c:dLbl>
              <c:idx val="12"/>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8BF-4E60-9422-450D3578EB3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(Folha1!$F$4,Folha1!$I$4,Folha1!$L$4,Folha1!$O$4,Folha1!$R$4,Folha1!$U$4,Folha1!$X$4,Folha1!$AA$4,Folha1!$AD$4,Folha1!$AG$4,Folha1!$AJ$4,Folha1!$AM$4,Folha1!$AP$4)</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extLst/>
            </c:strRef>
          </c:cat>
          <c:val>
            <c:numRef>
              <c:f>(Folha1!$F$11,Folha1!$I$11,Folha1!$L$11,Folha1!$O$11,Folha1!$R$11,Folha1!$U$11,Folha1!$X$11,Folha1!$AA$11,Folha1!$AD$11,Folha1!$AG$11,Folha1!$AJ$11,Folha1!$AM$11,Folha1!$AP$11)</c:f>
              <c:numCache>
                <c:formatCode>0.00%</c:formatCode>
                <c:ptCount val="13"/>
                <c:pt idx="0">
                  <c:v>0.87272727272727268</c:v>
                </c:pt>
                <c:pt idx="1">
                  <c:v>0.83211678832116787</c:v>
                </c:pt>
                <c:pt idx="2">
                  <c:v>0.88888888888888884</c:v>
                </c:pt>
                <c:pt idx="3">
                  <c:v>0.96799999999999997</c:v>
                </c:pt>
                <c:pt idx="4">
                  <c:v>0.87272727272727268</c:v>
                </c:pt>
                <c:pt idx="5">
                  <c:v>0.86407766990291257</c:v>
                </c:pt>
                <c:pt idx="6">
                  <c:v>0.94782608695652171</c:v>
                </c:pt>
                <c:pt idx="7">
                  <c:v>0.94927536231884058</c:v>
                </c:pt>
                <c:pt idx="8">
                  <c:v>0.94827586206896552</c:v>
                </c:pt>
                <c:pt idx="9">
                  <c:v>0.9453125</c:v>
                </c:pt>
                <c:pt idx="10">
                  <c:v>0.94488188976377951</c:v>
                </c:pt>
                <c:pt idx="11">
                  <c:v>0.94</c:v>
                </c:pt>
                <c:pt idx="12">
                  <c:v>0.93076923076923079</c:v>
                </c:pt>
              </c:numCache>
              <c:extLst/>
            </c:numRef>
          </c:val>
          <c:smooth val="0"/>
          <c:extLst>
            <c:ext xmlns:c16="http://schemas.microsoft.com/office/drawing/2014/chart" uri="{C3380CC4-5D6E-409C-BE32-E72D297353CC}">
              <c16:uniqueId val="{00000003-C8BF-4E60-9422-450D3578EB34}"/>
            </c:ext>
          </c:extLst>
        </c:ser>
        <c:dLbls>
          <c:showLegendKey val="0"/>
          <c:showVal val="0"/>
          <c:showCatName val="0"/>
          <c:showSerName val="0"/>
          <c:showPercent val="0"/>
          <c:showBubbleSize val="0"/>
        </c:dLbls>
        <c:smooth val="0"/>
        <c:axId val="1805124112"/>
        <c:axId val="1805124528"/>
        <c:extLst>
          <c:ext xmlns:c15="http://schemas.microsoft.com/office/drawing/2012/chart" uri="{02D57815-91ED-43cb-92C2-25804820EDAC}">
            <c15:filteredLineSeries>
              <c15:ser>
                <c:idx val="0"/>
                <c:order val="0"/>
                <c:tx>
                  <c:strRef>
                    <c:extLst>
                      <c:ext uri="{02D57815-91ED-43cb-92C2-25804820EDAC}">
                        <c15:formulaRef>
                          <c15:sqref>Folha1!$C$6</c15:sqref>
                        </c15:formulaRef>
                      </c:ext>
                    </c:extLst>
                    <c:strCache>
                      <c:ptCount val="1"/>
                      <c:pt idx="0">
                        <c:v>1ºano</c:v>
                      </c:pt>
                    </c:strCache>
                  </c:strRef>
                </c:tx>
                <c:spPr>
                  <a:ln w="28575" cap="rnd">
                    <a:solidFill>
                      <a:schemeClr val="accent1"/>
                    </a:solidFill>
                    <a:round/>
                  </a:ln>
                  <a:effectLst/>
                </c:spPr>
                <c:marker>
                  <c:symbol val="none"/>
                </c:marker>
                <c:cat>
                  <c:strRef>
                    <c:extLst>
                      <c:ex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(Folha1!$F$6,Folha1!$I$6,Folha1!$L$6,Folha1!$O$6,Folha1!$R$6,Folha1!$U$6,Folha1!$X$6,Folha1!$AA$6,Folha1!$AD$6,Folha1!$AG$6,Folha1!$AJ$6)</c15:sqref>
                        </c15:formulaRef>
                      </c:ext>
                    </c:extLst>
                    <c:numCache>
                      <c:formatCode>0.00%</c:formatCode>
                      <c:ptCount val="11"/>
                      <c:pt idx="0">
                        <c:v>0.9942196531791907</c:v>
                      </c:pt>
                      <c:pt idx="1">
                        <c:v>1</c:v>
                      </c:pt>
                      <c:pt idx="2">
                        <c:v>1</c:v>
                      </c:pt>
                      <c:pt idx="3">
                        <c:v>1</c:v>
                      </c:pt>
                      <c:pt idx="4">
                        <c:v>1</c:v>
                      </c:pt>
                      <c:pt idx="5">
                        <c:v>0.99512195121951219</c:v>
                      </c:pt>
                      <c:pt idx="6">
                        <c:v>0.995</c:v>
                      </c:pt>
                      <c:pt idx="7">
                        <c:v>1</c:v>
                      </c:pt>
                      <c:pt idx="8">
                        <c:v>1</c:v>
                      </c:pt>
                      <c:pt idx="9">
                        <c:v>1</c:v>
                      </c:pt>
                      <c:pt idx="10">
                        <c:v>1</c:v>
                      </c:pt>
                    </c:numCache>
                  </c:numRef>
                </c:val>
                <c:smooth val="0"/>
                <c:extLst>
                  <c:ext xmlns:c16="http://schemas.microsoft.com/office/drawing/2014/chart" uri="{C3380CC4-5D6E-409C-BE32-E72D297353CC}">
                    <c16:uniqueId val="{00000004-C8BF-4E60-9422-450D3578EB34}"/>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Folha1!$C$7</c15:sqref>
                        </c15:formulaRef>
                      </c:ext>
                    </c:extLst>
                    <c:strCache>
                      <c:ptCount val="1"/>
                      <c:pt idx="0">
                        <c:v>2ºano</c:v>
                      </c:pt>
                    </c:strCache>
                  </c:strRef>
                </c:tx>
                <c:spPr>
                  <a:ln w="28575" cap="rnd">
                    <a:solidFill>
                      <a:schemeClr val="accent2"/>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(Folha1!$F$7,Folha1!$I$7,Folha1!$L$7,Folha1!$O$7,Folha1!$R$7,Folha1!$U$7,Folha1!$X$7,Folha1!$AA$7,Folha1!$AD$7,Folha1!$AG$7,Folha1!$AJ$7)</c15:sqref>
                        </c15:formulaRef>
                      </c:ext>
                    </c:extLst>
                    <c:numCache>
                      <c:formatCode>0.00%</c:formatCode>
                      <c:ptCount val="11"/>
                      <c:pt idx="0">
                        <c:v>0.87394957983193278</c:v>
                      </c:pt>
                      <c:pt idx="1">
                        <c:v>0.89340101522842641</c:v>
                      </c:pt>
                      <c:pt idx="2">
                        <c:v>0.92746113989637302</c:v>
                      </c:pt>
                      <c:pt idx="3">
                        <c:v>0.88495575221238942</c:v>
                      </c:pt>
                      <c:pt idx="4">
                        <c:v>0.96195652173913049</c:v>
                      </c:pt>
                      <c:pt idx="5">
                        <c:v>0.9538461538461539</c:v>
                      </c:pt>
                      <c:pt idx="6">
                        <c:v>0.91739130434782612</c:v>
                      </c:pt>
                      <c:pt idx="7">
                        <c:v>0.94930875576036866</c:v>
                      </c:pt>
                      <c:pt idx="8">
                        <c:v>0.93650793650793651</c:v>
                      </c:pt>
                      <c:pt idx="9">
                        <c:v>0.9689119170984456</c:v>
                      </c:pt>
                      <c:pt idx="10">
                        <c:v>0.97777777777777775</c:v>
                      </c:pt>
                    </c:numCache>
                  </c:numRef>
                </c:val>
                <c:smooth val="0"/>
                <c:extLst xmlns:c15="http://schemas.microsoft.com/office/drawing/2012/chart">
                  <c:ext xmlns:c16="http://schemas.microsoft.com/office/drawing/2014/chart" uri="{C3380CC4-5D6E-409C-BE32-E72D297353CC}">
                    <c16:uniqueId val="{00000005-C8BF-4E60-9422-450D3578EB34}"/>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Folha1!$C$8</c15:sqref>
                        </c15:formulaRef>
                      </c:ext>
                    </c:extLst>
                    <c:strCache>
                      <c:ptCount val="1"/>
                      <c:pt idx="0">
                        <c:v>3ºano</c:v>
                      </c:pt>
                    </c:strCache>
                  </c:strRef>
                </c:tx>
                <c:spPr>
                  <a:ln w="28575" cap="rnd">
                    <a:solidFill>
                      <a:schemeClr val="accent3"/>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(Folha1!$F$8,Folha1!$I$8,Folha1!$L$8,Folha1!$O$8,Folha1!$R$8,Folha1!$U$8,Folha1!$X$8,Folha1!$AA$8,Folha1!$AD$8,Folha1!$AG$8,Folha1!$AJ$8)</c15:sqref>
                        </c15:formulaRef>
                      </c:ext>
                    </c:extLst>
                    <c:numCache>
                      <c:formatCode>0.00%</c:formatCode>
                      <c:ptCount val="11"/>
                      <c:pt idx="0">
                        <c:v>0.96756756756756757</c:v>
                      </c:pt>
                      <c:pt idx="1">
                        <c:v>0.96190476190476193</c:v>
                      </c:pt>
                      <c:pt idx="2">
                        <c:v>0.97752808988764039</c:v>
                      </c:pt>
                      <c:pt idx="3">
                        <c:v>0.97354497354497349</c:v>
                      </c:pt>
                      <c:pt idx="4">
                        <c:v>0.99009900990099009</c:v>
                      </c:pt>
                      <c:pt idx="5">
                        <c:v>0.9943820224719101</c:v>
                      </c:pt>
                      <c:pt idx="6">
                        <c:v>0.98974358974358978</c:v>
                      </c:pt>
                      <c:pt idx="7">
                        <c:v>1</c:v>
                      </c:pt>
                      <c:pt idx="8">
                        <c:v>0.99507389162561577</c:v>
                      </c:pt>
                      <c:pt idx="9">
                        <c:v>0.99450549450549453</c:v>
                      </c:pt>
                      <c:pt idx="10">
                        <c:v>1</c:v>
                      </c:pt>
                    </c:numCache>
                  </c:numRef>
                </c:val>
                <c:smooth val="0"/>
                <c:extLst xmlns:c15="http://schemas.microsoft.com/office/drawing/2012/chart">
                  <c:ext xmlns:c16="http://schemas.microsoft.com/office/drawing/2014/chart" uri="{C3380CC4-5D6E-409C-BE32-E72D297353CC}">
                    <c16:uniqueId val="{00000006-C8BF-4E60-9422-450D3578EB3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Folha1!$C$9</c15:sqref>
                        </c15:formulaRef>
                      </c:ext>
                    </c:extLst>
                    <c:strCache>
                      <c:ptCount val="1"/>
                      <c:pt idx="0">
                        <c:v>4ºano</c:v>
                      </c:pt>
                    </c:strCache>
                  </c:strRef>
                </c:tx>
                <c:spPr>
                  <a:ln w="28575" cap="rnd">
                    <a:solidFill>
                      <a:schemeClr val="accent4"/>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(Folha1!$F$9,Folha1!$I$9,Folha1!$L$9,Folha1!$O$9,Folha1!$R$9,Folha1!$U$9,Folha1!$X$9,Folha1!$AA$9,Folha1!$AD$9,Folha1!$AG$9,Folha1!$AJ$9)</c15:sqref>
                        </c15:formulaRef>
                      </c:ext>
                    </c:extLst>
                    <c:numCache>
                      <c:formatCode>0.00%</c:formatCode>
                      <c:ptCount val="11"/>
                      <c:pt idx="0">
                        <c:v>0.97727272727272729</c:v>
                      </c:pt>
                      <c:pt idx="1">
                        <c:v>0.97765363128491622</c:v>
                      </c:pt>
                      <c:pt idx="2">
                        <c:v>0.97619047619047616</c:v>
                      </c:pt>
                      <c:pt idx="3">
                        <c:v>0.98882681564245811</c:v>
                      </c:pt>
                      <c:pt idx="4">
                        <c:v>0.99476439790575921</c:v>
                      </c:pt>
                      <c:pt idx="5">
                        <c:v>1</c:v>
                      </c:pt>
                      <c:pt idx="6">
                        <c:v>0.95854922279792742</c:v>
                      </c:pt>
                      <c:pt idx="7">
                        <c:v>0.99528301886792447</c:v>
                      </c:pt>
                      <c:pt idx="8">
                        <c:v>1</c:v>
                      </c:pt>
                      <c:pt idx="9">
                        <c:v>0.99530516431924887</c:v>
                      </c:pt>
                      <c:pt idx="10">
                        <c:v>1</c:v>
                      </c:pt>
                    </c:numCache>
                  </c:numRef>
                </c:val>
                <c:smooth val="0"/>
                <c:extLst xmlns:c15="http://schemas.microsoft.com/office/drawing/2012/chart">
                  <c:ext xmlns:c16="http://schemas.microsoft.com/office/drawing/2014/chart" uri="{C3380CC4-5D6E-409C-BE32-E72D297353CC}">
                    <c16:uniqueId val="{00000007-C8BF-4E60-9422-450D3578EB34}"/>
                  </c:ext>
                </c:extLst>
              </c15:ser>
            </c15:filteredLineSeries>
            <c15:filteredLineSeries>
              <c15:ser>
                <c:idx val="6"/>
                <c:order val="6"/>
                <c:tx>
                  <c:strRef>
                    <c:extLst xmlns:c15="http://schemas.microsoft.com/office/drawing/2012/chart">
                      <c:ext xmlns:c15="http://schemas.microsoft.com/office/drawing/2012/chart" uri="{02D57815-91ED-43cb-92C2-25804820EDAC}">
                        <c15:formulaRef>
                          <c15:sqref>Folha1!$C$12</c15:sqref>
                        </c15:formulaRef>
                      </c:ext>
                    </c:extLst>
                    <c:strCache>
                      <c:ptCount val="1"/>
                      <c:pt idx="0">
                        <c:v>7ºano</c:v>
                      </c:pt>
                    </c:strCache>
                  </c:strRef>
                </c:tx>
                <c:spPr>
                  <a:ln w="28575" cap="rnd">
                    <a:solidFill>
                      <a:schemeClr val="accent1">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(Folha1!$F$12,Folha1!$I$12,Folha1!$L$12,Folha1!$O$12,Folha1!$R$12,Folha1!$U$12,Folha1!$X$12,Folha1!$AA$12,Folha1!$AD$12,Folha1!$AG$12,Folha1!$AJ$12)</c15:sqref>
                        </c15:formulaRef>
                      </c:ext>
                    </c:extLst>
                    <c:numCache>
                      <c:formatCode>0.00%</c:formatCode>
                      <c:ptCount val="11"/>
                      <c:pt idx="0">
                        <c:v>0.74545454545454548</c:v>
                      </c:pt>
                      <c:pt idx="1">
                        <c:v>0.76923076923076927</c:v>
                      </c:pt>
                      <c:pt idx="2">
                        <c:v>0.84684684684684686</c:v>
                      </c:pt>
                      <c:pt idx="3">
                        <c:v>0.91338582677165359</c:v>
                      </c:pt>
                      <c:pt idx="4">
                        <c:v>0.8666666666666667</c:v>
                      </c:pt>
                      <c:pt idx="5">
                        <c:v>0.83018867924528306</c:v>
                      </c:pt>
                      <c:pt idx="6">
                        <c:v>0.84761904761904761</c:v>
                      </c:pt>
                      <c:pt idx="7">
                        <c:v>0.88461538461538458</c:v>
                      </c:pt>
                      <c:pt idx="8">
                        <c:v>0.84962406015037595</c:v>
                      </c:pt>
                      <c:pt idx="9">
                        <c:v>0.92622950819672134</c:v>
                      </c:pt>
                      <c:pt idx="10">
                        <c:v>0.86466165413533835</c:v>
                      </c:pt>
                    </c:numCache>
                  </c:numRef>
                </c:val>
                <c:smooth val="0"/>
                <c:extLst xmlns:c15="http://schemas.microsoft.com/office/drawing/2012/chart">
                  <c:ext xmlns:c16="http://schemas.microsoft.com/office/drawing/2014/chart" uri="{C3380CC4-5D6E-409C-BE32-E72D297353CC}">
                    <c16:uniqueId val="{00000008-C8BF-4E60-9422-450D3578EB34}"/>
                  </c:ext>
                </c:extLst>
              </c15:ser>
            </c15:filteredLineSeries>
            <c15:filteredLineSeries>
              <c15:ser>
                <c:idx val="7"/>
                <c:order val="7"/>
                <c:tx>
                  <c:strRef>
                    <c:extLst xmlns:c15="http://schemas.microsoft.com/office/drawing/2012/chart">
                      <c:ext xmlns:c15="http://schemas.microsoft.com/office/drawing/2012/chart" uri="{02D57815-91ED-43cb-92C2-25804820EDAC}">
                        <c15:formulaRef>
                          <c15:sqref>Folha1!$C$13</c15:sqref>
                        </c15:formulaRef>
                      </c:ext>
                    </c:extLst>
                    <c:strCache>
                      <c:ptCount val="1"/>
                      <c:pt idx="0">
                        <c:v>8ºano</c:v>
                      </c:pt>
                    </c:strCache>
                  </c:strRef>
                </c:tx>
                <c:spPr>
                  <a:ln w="28575" cap="rnd">
                    <a:solidFill>
                      <a:schemeClr val="accent2">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(Folha1!$F$13,Folha1!$I$13,Folha1!$L$13,Folha1!$O$13,Folha1!$R$13,Folha1!$U$13,Folha1!$X$13,Folha1!$AA$13,Folha1!$AD$13,Folha1!$AG$13,Folha1!$AJ$13)</c15:sqref>
                        </c15:formulaRef>
                      </c:ext>
                    </c:extLst>
                    <c:numCache>
                      <c:formatCode>0.00%</c:formatCode>
                      <c:ptCount val="11"/>
                      <c:pt idx="0">
                        <c:v>0.77777777777777779</c:v>
                      </c:pt>
                      <c:pt idx="1">
                        <c:v>0.78494623655913975</c:v>
                      </c:pt>
                      <c:pt idx="2">
                        <c:v>0.93814432989690721</c:v>
                      </c:pt>
                      <c:pt idx="3">
                        <c:v>0.94186046511627908</c:v>
                      </c:pt>
                      <c:pt idx="4">
                        <c:v>0.92592592592592593</c:v>
                      </c:pt>
                      <c:pt idx="5">
                        <c:v>0.80582524271844658</c:v>
                      </c:pt>
                      <c:pt idx="6">
                        <c:v>0.89320388349514568</c:v>
                      </c:pt>
                      <c:pt idx="7">
                        <c:v>0.91752577319587625</c:v>
                      </c:pt>
                      <c:pt idx="8">
                        <c:v>0.91228070175438591</c:v>
                      </c:pt>
                      <c:pt idx="9">
                        <c:v>0.92800000000000005</c:v>
                      </c:pt>
                      <c:pt idx="10">
                        <c:v>0.87804878048780488</c:v>
                      </c:pt>
                    </c:numCache>
                  </c:numRef>
                </c:val>
                <c:smooth val="0"/>
                <c:extLst xmlns:c15="http://schemas.microsoft.com/office/drawing/2012/chart">
                  <c:ext xmlns:c16="http://schemas.microsoft.com/office/drawing/2014/chart" uri="{C3380CC4-5D6E-409C-BE32-E72D297353CC}">
                    <c16:uniqueId val="{00000009-C8BF-4E60-9422-450D3578EB34}"/>
                  </c:ext>
                </c:extLst>
              </c15:ser>
            </c15:filteredLineSeries>
            <c15:filteredLineSeries>
              <c15:ser>
                <c:idx val="8"/>
                <c:order val="8"/>
                <c:tx>
                  <c:strRef>
                    <c:extLst xmlns:c15="http://schemas.microsoft.com/office/drawing/2012/chart">
                      <c:ext xmlns:c15="http://schemas.microsoft.com/office/drawing/2012/chart" uri="{02D57815-91ED-43cb-92C2-25804820EDAC}">
                        <c15:formulaRef>
                          <c15:sqref>Folha1!$C$14</c15:sqref>
                        </c15:formulaRef>
                      </c:ext>
                    </c:extLst>
                    <c:strCache>
                      <c:ptCount val="1"/>
                      <c:pt idx="0">
                        <c:v>9ºano</c:v>
                      </c:pt>
                    </c:strCache>
                  </c:strRef>
                </c:tx>
                <c:spPr>
                  <a:ln w="28575" cap="rnd">
                    <a:solidFill>
                      <a:schemeClr val="accent3">
                        <a:lumMod val="60000"/>
                      </a:schemeClr>
                    </a:solidFill>
                    <a:round/>
                  </a:ln>
                  <a:effectLst/>
                </c:spPr>
                <c:marker>
                  <c:symbol val="none"/>
                </c:marker>
                <c:cat>
                  <c:strRef>
                    <c:extLst xmlns:c15="http://schemas.microsoft.com/office/drawing/2012/chart">
                      <c:ext xmlns:c15="http://schemas.microsoft.com/office/drawing/2012/chart" uri="{02D57815-91ED-43cb-92C2-25804820EDAC}">
                        <c15:formulaRef>
                          <c15:sqref>(Folha1!$F$4,Folha1!$I$4,Folha1!$L$4,Folha1!$O$4,Folha1!$R$4,Folha1!$U$4,Folha1!$X$4,Folha1!$AA$4,Folha1!$AD$4,Folha1!$AG$4,Folha1!$AJ$4,Folha1!$AM$4,Folha1!$AP$4)</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(Folha1!$F$14,Folha1!$I$14,Folha1!$L$14,Folha1!$O$14,Folha1!$R$14,Folha1!$U$14,Folha1!$X$14,Folha1!$AA$14,Folha1!$AD$14,Folha1!$AG$14,Folha1!$AJ$14)</c15:sqref>
                        </c15:formulaRef>
                      </c:ext>
                    </c:extLst>
                    <c:numCache>
                      <c:formatCode>0.00%</c:formatCode>
                      <c:ptCount val="11"/>
                      <c:pt idx="0">
                        <c:v>0.7289719626168224</c:v>
                      </c:pt>
                      <c:pt idx="1">
                        <c:v>0.72815533980582525</c:v>
                      </c:pt>
                      <c:pt idx="2">
                        <c:v>0.90588235294117647</c:v>
                      </c:pt>
                      <c:pt idx="3">
                        <c:v>0.92982456140350878</c:v>
                      </c:pt>
                      <c:pt idx="4">
                        <c:v>0.88888888888888884</c:v>
                      </c:pt>
                      <c:pt idx="5">
                        <c:v>0.90909090909090906</c:v>
                      </c:pt>
                      <c:pt idx="6">
                        <c:v>0.956989247311828</c:v>
                      </c:pt>
                      <c:pt idx="7">
                        <c:v>0.95</c:v>
                      </c:pt>
                      <c:pt idx="8">
                        <c:v>0.94623655913978499</c:v>
                      </c:pt>
                      <c:pt idx="9">
                        <c:v>0.93913043478260871</c:v>
                      </c:pt>
                      <c:pt idx="10">
                        <c:v>0.81395348837209303</c:v>
                      </c:pt>
                    </c:numCache>
                  </c:numRef>
                </c:val>
                <c:smooth val="0"/>
                <c:extLst xmlns:c15="http://schemas.microsoft.com/office/drawing/2012/chart">
                  <c:ext xmlns:c16="http://schemas.microsoft.com/office/drawing/2014/chart" uri="{C3380CC4-5D6E-409C-BE32-E72D297353CC}">
                    <c16:uniqueId val="{0000000A-C8BF-4E60-9422-450D3578EB34}"/>
                  </c:ext>
                </c:extLst>
              </c15:ser>
            </c15:filteredLineSeries>
          </c:ext>
        </c:extLst>
      </c:lineChart>
      <c:catAx>
        <c:axId val="180512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528"/>
        <c:crosses val="autoZero"/>
        <c:auto val="1"/>
        <c:lblAlgn val="ctr"/>
        <c:lblOffset val="100"/>
        <c:noMultiLvlLbl val="1"/>
      </c:catAx>
      <c:valAx>
        <c:axId val="1805124528"/>
        <c:scaling>
          <c:orientation val="minMax"/>
          <c:max val="1"/>
          <c:min val="0.8"/>
        </c:scaling>
        <c:delete val="0"/>
        <c:axPos val="l"/>
        <c:majorGridlines>
          <c:spPr>
            <a:ln w="9525" cap="flat" cmpd="sng" algn="ctr">
              <a:solidFill>
                <a:schemeClr val="bg2"/>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05124112"/>
        <c:crosses val="autoZero"/>
        <c:crossBetween val="between"/>
        <c:majorUnit val="5.000000000000001E-2"/>
      </c:valAx>
      <c:spPr>
        <a:noFill/>
        <a:ln>
          <a:noFill/>
        </a:ln>
        <a:effectLst/>
      </c:spPr>
    </c:plotArea>
    <c:legend>
      <c:legendPos val="r"/>
      <c:layout>
        <c:manualLayout>
          <c:xMode val="edge"/>
          <c:yMode val="edge"/>
          <c:x val="0.73149680168292497"/>
          <c:y val="0.73956322682057507"/>
          <c:w val="0.19625641884526623"/>
          <c:h val="0.1279932824339949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P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200" dirty="0" err="1"/>
              <a:t>Evolução</a:t>
            </a:r>
            <a:r>
              <a:rPr lang="en-GB" sz="1200" baseline="0" dirty="0"/>
              <a:t> dos </a:t>
            </a:r>
            <a:r>
              <a:rPr lang="en-GB" sz="1200" baseline="0" dirty="0" err="1"/>
              <a:t>Resultados</a:t>
            </a:r>
            <a:r>
              <a:rPr lang="en-GB" sz="1200" baseline="0" dirty="0"/>
              <a:t> do </a:t>
            </a:r>
            <a:r>
              <a:rPr lang="en-GB" sz="1200" baseline="0" dirty="0" err="1"/>
              <a:t>Agrupamento</a:t>
            </a:r>
            <a:r>
              <a:rPr lang="en-GB" sz="1200" baseline="0" dirty="0"/>
              <a:t>  vs. </a:t>
            </a:r>
            <a:r>
              <a:rPr lang="en-GB" sz="1200" baseline="0" dirty="0" err="1"/>
              <a:t>Nacionais</a:t>
            </a:r>
            <a:r>
              <a:rPr lang="en-GB" sz="1200" baseline="0" dirty="0"/>
              <a:t> no 2º </a:t>
            </a:r>
            <a:r>
              <a:rPr lang="en-GB" sz="1200" baseline="0" dirty="0" err="1"/>
              <a:t>Ciclo</a:t>
            </a:r>
            <a:endParaRPr lang="en-GB" sz="1200"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7.3480377067536726E-2"/>
          <c:y val="0.13718391632328214"/>
          <c:w val="0.90367011791783924"/>
          <c:h val="0.73109452224502103"/>
        </c:manualLayout>
      </c:layout>
      <c:lineChart>
        <c:grouping val="standard"/>
        <c:varyColors val="0"/>
        <c:ser>
          <c:idx val="1"/>
          <c:order val="1"/>
          <c:tx>
            <c:strRef>
              <c:f>Folha1!$C$33</c:f>
              <c:strCache>
                <c:ptCount val="1"/>
                <c:pt idx="0">
                  <c:v>2ºCicloNAC</c:v>
                </c:pt>
              </c:strCache>
              <c:extLst xmlns:c15="http://schemas.microsoft.com/office/drawing/2012/chart"/>
            </c:strRef>
          </c:tx>
          <c:spPr>
            <a:ln w="25400" cap="rnd">
              <a:solidFill>
                <a:srgbClr val="FF0000"/>
              </a:solidFill>
              <a:prstDash val="sysDash"/>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Folha1!$D$33:$O$33</c:f>
              <c:numCache>
                <c:formatCode>0.0%</c:formatCode>
                <c:ptCount val="12"/>
                <c:pt idx="0">
                  <c:v>0.875</c:v>
                </c:pt>
                <c:pt idx="1">
                  <c:v>0.88600000000000001</c:v>
                </c:pt>
                <c:pt idx="2">
                  <c:v>0.91400000000000003</c:v>
                </c:pt>
                <c:pt idx="3">
                  <c:v>0.93300000000000005</c:v>
                </c:pt>
                <c:pt idx="4">
                  <c:v>0.94199999999999995</c:v>
                </c:pt>
                <c:pt idx="5">
                  <c:v>0.94699999999999995</c:v>
                </c:pt>
                <c:pt idx="6">
                  <c:v>0.96199999999999997</c:v>
                </c:pt>
                <c:pt idx="7">
                  <c:v>0.97599999999999998</c:v>
                </c:pt>
                <c:pt idx="8">
                  <c:v>0.96699999999999997</c:v>
                </c:pt>
                <c:pt idx="9">
                  <c:v>0.96899999999999997</c:v>
                </c:pt>
                <c:pt idx="10">
                  <c:v>0.96399999999999997</c:v>
                </c:pt>
                <c:pt idx="11">
                  <c:v>0.96099999999999997</c:v>
                </c:pt>
              </c:numCache>
            </c:numRef>
          </c:val>
          <c:smooth val="0"/>
          <c:extLst>
            <c:ext xmlns:c16="http://schemas.microsoft.com/office/drawing/2014/chart" uri="{C3380CC4-5D6E-409C-BE32-E72D297353CC}">
              <c16:uniqueId val="{00000000-3D78-42BA-98B6-66AA89AA3773}"/>
            </c:ext>
          </c:extLst>
        </c:ser>
        <c:ser>
          <c:idx val="4"/>
          <c:order val="4"/>
          <c:tx>
            <c:strRef>
              <c:f>Folha1!$C$36</c:f>
              <c:strCache>
                <c:ptCount val="1"/>
                <c:pt idx="0">
                  <c:v>2ºCicloAPVM</c:v>
                </c:pt>
              </c:strCache>
              <c:extLst xmlns:c15="http://schemas.microsoft.com/office/drawing/2012/chart"/>
            </c:strRef>
          </c:tx>
          <c:spPr>
            <a:ln w="28575" cap="rnd">
              <a:solidFill>
                <a:srgbClr val="0070C0"/>
              </a:solidFill>
              <a:round/>
            </a:ln>
            <a:effectLst/>
          </c:spPr>
          <c:marker>
            <c:symbol val="none"/>
          </c:marker>
          <c:cat>
            <c:strRef>
              <c:f>Folha1!$D$31:$P$31</c:f>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f>Folha1!$D$36:$P$36</c:f>
              <c:numCache>
                <c:formatCode>0.0%</c:formatCode>
                <c:ptCount val="13"/>
                <c:pt idx="0">
                  <c:v>0.88412017167381973</c:v>
                </c:pt>
                <c:pt idx="1">
                  <c:v>0.85660377358490569</c:v>
                </c:pt>
                <c:pt idx="2">
                  <c:v>0.92050209205020916</c:v>
                </c:pt>
                <c:pt idx="3">
                  <c:v>0.96995708154506433</c:v>
                </c:pt>
                <c:pt idx="4">
                  <c:v>0.90404040404040409</c:v>
                </c:pt>
                <c:pt idx="5">
                  <c:v>0.91326530612244894</c:v>
                </c:pt>
                <c:pt idx="6">
                  <c:v>0.96536796536796532</c:v>
                </c:pt>
                <c:pt idx="7">
                  <c:v>0.95454545454545459</c:v>
                </c:pt>
                <c:pt idx="8">
                  <c:v>0.97402597402597402</c:v>
                </c:pt>
                <c:pt idx="9">
                  <c:v>0.950207468879668</c:v>
                </c:pt>
                <c:pt idx="10">
                  <c:v>0.96511627906976749</c:v>
                </c:pt>
                <c:pt idx="11">
                  <c:v>0.93040293040293043</c:v>
                </c:pt>
                <c:pt idx="12">
                  <c:v>0.9358490566037736</c:v>
                </c:pt>
              </c:numCache>
            </c:numRef>
          </c:val>
          <c:smooth val="0"/>
          <c:extLst>
            <c:ext xmlns:c16="http://schemas.microsoft.com/office/drawing/2014/chart" uri="{C3380CC4-5D6E-409C-BE32-E72D297353CC}">
              <c16:uniqueId val="{00000001-3D78-42BA-98B6-66AA89AA3773}"/>
            </c:ext>
          </c:extLst>
        </c:ser>
        <c:dLbls>
          <c:showLegendKey val="0"/>
          <c:showVal val="0"/>
          <c:showCatName val="0"/>
          <c:showSerName val="0"/>
          <c:showPercent val="0"/>
          <c:showBubbleSize val="0"/>
        </c:dLbls>
        <c:smooth val="0"/>
        <c:axId val="309593583"/>
        <c:axId val="309594063"/>
        <c:extLst>
          <c:ext xmlns:c15="http://schemas.microsoft.com/office/drawing/2012/chart" uri="{02D57815-91ED-43cb-92C2-25804820EDAC}">
            <c15:filteredLineSeries>
              <c15:ser>
                <c:idx val="0"/>
                <c:order val="0"/>
                <c:tx>
                  <c:strRef>
                    <c:extLst>
                      <c:ext uri="{02D57815-91ED-43cb-92C2-25804820EDAC}">
                        <c15:formulaRef>
                          <c15:sqref>Folha1!$C$32</c15:sqref>
                        </c15:formulaRef>
                      </c:ext>
                    </c:extLst>
                    <c:strCache>
                      <c:ptCount val="1"/>
                      <c:pt idx="0">
                        <c:v>1ºCicloNAC</c:v>
                      </c:pt>
                    </c:strCache>
                  </c:strRef>
                </c:tx>
                <c:spPr>
                  <a:ln w="25400" cap="rnd">
                    <a:solidFill>
                      <a:srgbClr val="FF0000"/>
                    </a:solidFill>
                    <a:prstDash val="sysDash"/>
                    <a:round/>
                  </a:ln>
                  <a:effectLst/>
                </c:spPr>
                <c:marker>
                  <c:symbol val="none"/>
                </c:marker>
                <c:cat>
                  <c:strRef>
                    <c:extLst>
                      <c:ex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c:ext uri="{02D57815-91ED-43cb-92C2-25804820EDAC}">
                        <c15:formulaRef>
                          <c15:sqref>Folha1!$D$32:$O$32</c15:sqref>
                        </c15:formulaRef>
                      </c:ext>
                    </c:extLst>
                    <c:numCache>
                      <c:formatCode>0.0%</c:formatCode>
                      <c:ptCount val="12"/>
                      <c:pt idx="0">
                        <c:v>0.95099999999999996</c:v>
                      </c:pt>
                      <c:pt idx="1">
                        <c:v>0.95</c:v>
                      </c:pt>
                      <c:pt idx="2">
                        <c:v>0.95899999999999996</c:v>
                      </c:pt>
                      <c:pt idx="3">
                        <c:v>0.96299999999999997</c:v>
                      </c:pt>
                      <c:pt idx="4">
                        <c:v>0.97</c:v>
                      </c:pt>
                      <c:pt idx="5">
                        <c:v>0.97199999999999998</c:v>
                      </c:pt>
                      <c:pt idx="6">
                        <c:v>0.97899999999999998</c:v>
                      </c:pt>
                      <c:pt idx="7">
                        <c:v>0.98599999999999999</c:v>
                      </c:pt>
                      <c:pt idx="8">
                        <c:v>0.97899999999999998</c:v>
                      </c:pt>
                      <c:pt idx="9">
                        <c:v>0.98199999999999998</c:v>
                      </c:pt>
                      <c:pt idx="10">
                        <c:v>0.98099999999999998</c:v>
                      </c:pt>
                      <c:pt idx="11">
                        <c:v>0.98099999999999998</c:v>
                      </c:pt>
                    </c:numCache>
                  </c:numRef>
                </c:val>
                <c:smooth val="0"/>
                <c:extLst>
                  <c:ext xmlns:c16="http://schemas.microsoft.com/office/drawing/2014/chart" uri="{C3380CC4-5D6E-409C-BE32-E72D297353CC}">
                    <c16:uniqueId val="{00000002-3D78-42BA-98B6-66AA89AA3773}"/>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Folha1!$C$34</c15:sqref>
                        </c15:formulaRef>
                      </c:ext>
                    </c:extLst>
                    <c:strCache>
                      <c:ptCount val="1"/>
                      <c:pt idx="0">
                        <c:v>3ºCicloNAC</c:v>
                      </c:pt>
                    </c:strCache>
                  </c:strRef>
                </c:tx>
                <c:spPr>
                  <a:ln w="19050" cap="rnd">
                    <a:solidFill>
                      <a:srgbClr val="FF0000"/>
                    </a:solidFill>
                    <a:prstDash val="sysDash"/>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Folha1!$D$34:$N$34</c15:sqref>
                        </c15:formulaRef>
                      </c:ext>
                    </c:extLst>
                    <c:numCache>
                      <c:formatCode>0.0%</c:formatCode>
                      <c:ptCount val="11"/>
                      <c:pt idx="0">
                        <c:v>0.84099999999999997</c:v>
                      </c:pt>
                      <c:pt idx="1">
                        <c:v>0.84899999999999998</c:v>
                      </c:pt>
                      <c:pt idx="2">
                        <c:v>0.877</c:v>
                      </c:pt>
                      <c:pt idx="3">
                        <c:v>0.9</c:v>
                      </c:pt>
                      <c:pt idx="4">
                        <c:v>0.91500000000000004</c:v>
                      </c:pt>
                      <c:pt idx="5">
                        <c:v>0.92200000000000004</c:v>
                      </c:pt>
                      <c:pt idx="6">
                        <c:v>0.94199999999999995</c:v>
                      </c:pt>
                      <c:pt idx="7">
                        <c:v>0.97</c:v>
                      </c:pt>
                      <c:pt idx="8">
                        <c:v>0.95699999999999996</c:v>
                      </c:pt>
                      <c:pt idx="9">
                        <c:v>0.95499999999999996</c:v>
                      </c:pt>
                      <c:pt idx="10">
                        <c:v>0.93799999999999994</c:v>
                      </c:pt>
                    </c:numCache>
                  </c:numRef>
                </c:val>
                <c:smooth val="0"/>
                <c:extLst xmlns:c15="http://schemas.microsoft.com/office/drawing/2012/chart">
                  <c:ext xmlns:c16="http://schemas.microsoft.com/office/drawing/2014/chart" uri="{C3380CC4-5D6E-409C-BE32-E72D297353CC}">
                    <c16:uniqueId val="{00000003-3D78-42BA-98B6-66AA89AA3773}"/>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Folha1!$C$35</c15:sqref>
                        </c15:formulaRef>
                      </c:ext>
                    </c:extLst>
                    <c:strCache>
                      <c:ptCount val="1"/>
                      <c:pt idx="0">
                        <c:v>1ºCicloAPVM</c:v>
                      </c:pt>
                    </c:strCache>
                  </c:strRef>
                </c:tx>
                <c:spPr>
                  <a:ln w="28575" cap="rnd">
                    <a:solidFill>
                      <a:srgbClr val="002060"/>
                    </a:solidFill>
                    <a:round/>
                  </a:ln>
                  <a:effectLst/>
                </c:spPr>
                <c:marker>
                  <c:symbol val="circle"/>
                  <c:size val="5"/>
                  <c:spPr>
                    <a:solidFill>
                      <a:schemeClr val="accent4"/>
                    </a:solidFill>
                    <a:ln w="9525">
                      <a:solidFill>
                        <a:schemeClr val="accent4"/>
                      </a:solidFill>
                    </a:ln>
                    <a:effectLst/>
                  </c:spPr>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Folha1!$D$35:$N$35</c15:sqref>
                        </c15:formulaRef>
                      </c:ext>
                    </c:extLst>
                    <c:numCache>
                      <c:formatCode>0.0%</c:formatCode>
                      <c:ptCount val="11"/>
                      <c:pt idx="0">
                        <c:v>0.94852941176470584</c:v>
                      </c:pt>
                      <c:pt idx="1">
                        <c:v>0.95588235294117652</c:v>
                      </c:pt>
                      <c:pt idx="2">
                        <c:v>0.97039897039897038</c:v>
                      </c:pt>
                      <c:pt idx="3">
                        <c:v>0.95605858854860182</c:v>
                      </c:pt>
                      <c:pt idx="4">
                        <c:v>0.98684210526315785</c:v>
                      </c:pt>
                      <c:pt idx="5">
                        <c:v>0.98587933247753534</c:v>
                      </c:pt>
                      <c:pt idx="6">
                        <c:v>0.96332518337408313</c:v>
                      </c:pt>
                      <c:pt idx="7">
                        <c:v>0.98559423769507803</c:v>
                      </c:pt>
                      <c:pt idx="8">
                        <c:v>0.98360655737704916</c:v>
                      </c:pt>
                      <c:pt idx="9">
                        <c:v>0.99</c:v>
                      </c:pt>
                      <c:pt idx="10">
                        <c:v>0.99378881987577639</c:v>
                      </c:pt>
                    </c:numCache>
                  </c:numRef>
                </c:val>
                <c:smooth val="0"/>
                <c:extLst xmlns:c15="http://schemas.microsoft.com/office/drawing/2012/chart">
                  <c:ext xmlns:c16="http://schemas.microsoft.com/office/drawing/2014/chart" uri="{C3380CC4-5D6E-409C-BE32-E72D297353CC}">
                    <c16:uniqueId val="{00000004-3D78-42BA-98B6-66AA89AA3773}"/>
                  </c:ext>
                </c:extLst>
              </c15:ser>
            </c15:filteredLineSeries>
            <c15:filteredLineSeries>
              <c15:ser>
                <c:idx val="5"/>
                <c:order val="5"/>
                <c:tx>
                  <c:strRef>
                    <c:extLst xmlns:c15="http://schemas.microsoft.com/office/drawing/2012/chart">
                      <c:ext xmlns:c15="http://schemas.microsoft.com/office/drawing/2012/chart" uri="{02D57815-91ED-43cb-92C2-25804820EDAC}">
                        <c15:formulaRef>
                          <c15:sqref>Folha1!$C$37</c15:sqref>
                        </c15:formulaRef>
                      </c:ext>
                    </c:extLst>
                    <c:strCache>
                      <c:ptCount val="1"/>
                      <c:pt idx="0">
                        <c:v>3ºCicloAPVM</c:v>
                      </c:pt>
                    </c:strCache>
                  </c:strRef>
                </c:tx>
                <c:spPr>
                  <a:ln w="28575" cap="rnd">
                    <a:solidFill>
                      <a:srgbClr val="FF0000"/>
                    </a:solidFill>
                    <a:round/>
                  </a:ln>
                  <a:effectLst/>
                </c:spPr>
                <c:marker>
                  <c:symbol val="none"/>
                </c:marker>
                <c:cat>
                  <c:strRef>
                    <c:extLst xmlns:c15="http://schemas.microsoft.com/office/drawing/2012/chart">
                      <c:ext xmlns:c15="http://schemas.microsoft.com/office/drawing/2012/chart" uri="{02D57815-91ED-43cb-92C2-25804820EDAC}">
                        <c15:formulaRef>
                          <c15:sqref>Folha1!$D$31:$P$31</c15:sqref>
                        </c15:formulaRef>
                      </c:ext>
                    </c:extLst>
                    <c:strCache>
                      <c:ptCount val="13"/>
                      <c:pt idx="0">
                        <c:v>12/13</c:v>
                      </c:pt>
                      <c:pt idx="1">
                        <c:v>13/14</c:v>
                      </c:pt>
                      <c:pt idx="2">
                        <c:v>14/15</c:v>
                      </c:pt>
                      <c:pt idx="3">
                        <c:v>15/16</c:v>
                      </c:pt>
                      <c:pt idx="4">
                        <c:v>16/17</c:v>
                      </c:pt>
                      <c:pt idx="5">
                        <c:v>17/18</c:v>
                      </c:pt>
                      <c:pt idx="6">
                        <c:v>18/19</c:v>
                      </c:pt>
                      <c:pt idx="7">
                        <c:v>19/20</c:v>
                      </c:pt>
                      <c:pt idx="8">
                        <c:v>20/21</c:v>
                      </c:pt>
                      <c:pt idx="9">
                        <c:v>21/22</c:v>
                      </c:pt>
                      <c:pt idx="10">
                        <c:v>22/23</c:v>
                      </c:pt>
                      <c:pt idx="11">
                        <c:v>23/24</c:v>
                      </c:pt>
                      <c:pt idx="12">
                        <c:v>24/25</c:v>
                      </c:pt>
                    </c:strCache>
                  </c:strRef>
                </c:cat>
                <c:val>
                  <c:numRef>
                    <c:extLst xmlns:c15="http://schemas.microsoft.com/office/drawing/2012/chart">
                      <c:ext xmlns:c15="http://schemas.microsoft.com/office/drawing/2012/chart" uri="{02D57815-91ED-43cb-92C2-25804820EDAC}">
                        <c15:formulaRef>
                          <c15:sqref>Folha1!$D$37:$N$37</c15:sqref>
                        </c15:formulaRef>
                      </c:ext>
                    </c:extLst>
                    <c:numCache>
                      <c:formatCode>0.0%</c:formatCode>
                      <c:ptCount val="11"/>
                      <c:pt idx="0">
                        <c:v>0.749185667752443</c:v>
                      </c:pt>
                      <c:pt idx="1">
                        <c:v>0.76038338658146964</c:v>
                      </c:pt>
                      <c:pt idx="2">
                        <c:v>0.89419795221843001</c:v>
                      </c:pt>
                      <c:pt idx="3">
                        <c:v>0.92660550458715596</c:v>
                      </c:pt>
                      <c:pt idx="4">
                        <c:v>0.89296636085626913</c:v>
                      </c:pt>
                      <c:pt idx="5">
                        <c:v>0.84740259740259738</c:v>
                      </c:pt>
                      <c:pt idx="6">
                        <c:v>0.89700996677740863</c:v>
                      </c:pt>
                      <c:pt idx="7">
                        <c:v>0.91437308868501532</c:v>
                      </c:pt>
                      <c:pt idx="8">
                        <c:v>0.8970588235294118</c:v>
                      </c:pt>
                      <c:pt idx="9">
                        <c:v>0.93093922651933703</c:v>
                      </c:pt>
                      <c:pt idx="10">
                        <c:v>0.8519480519480519</c:v>
                      </c:pt>
                    </c:numCache>
                  </c:numRef>
                </c:val>
                <c:smooth val="0"/>
                <c:extLst xmlns:c15="http://schemas.microsoft.com/office/drawing/2012/chart">
                  <c:ext xmlns:c16="http://schemas.microsoft.com/office/drawing/2014/chart" uri="{C3380CC4-5D6E-409C-BE32-E72D297353CC}">
                    <c16:uniqueId val="{00000005-3D78-42BA-98B6-66AA89AA3773}"/>
                  </c:ext>
                </c:extLst>
              </c15:ser>
            </c15:filteredLineSeries>
          </c:ext>
        </c:extLst>
      </c:lineChart>
      <c:catAx>
        <c:axId val="3095935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09594063"/>
        <c:crosses val="autoZero"/>
        <c:auto val="1"/>
        <c:lblAlgn val="ctr"/>
        <c:lblOffset val="100"/>
        <c:noMultiLvlLbl val="0"/>
      </c:catAx>
      <c:valAx>
        <c:axId val="309594063"/>
        <c:scaling>
          <c:orientation val="minMax"/>
          <c:max val="1"/>
          <c:min val="0.85000000000000009"/>
        </c:scaling>
        <c:delete val="0"/>
        <c:axPos val="l"/>
        <c:majorGridlines>
          <c:spPr>
            <a:ln w="9525" cap="flat" cmpd="sng" algn="ctr">
              <a:noFill/>
              <a:round/>
            </a:ln>
            <a:effectLst/>
          </c:spPr>
        </c:majorGridlines>
        <c:numFmt formatCode="0%" sourceLinked="0"/>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9593583"/>
        <c:crosses val="autoZero"/>
        <c:crossBetween val="between"/>
        <c:majorUnit val="5.000000000000001E-2"/>
      </c:valAx>
      <c:spPr>
        <a:noFill/>
        <a:ln>
          <a:noFill/>
        </a:ln>
        <a:effectLst/>
      </c:spPr>
    </c:plotArea>
    <c:legend>
      <c:legendPos val="b"/>
      <c:layout>
        <c:manualLayout>
          <c:xMode val="edge"/>
          <c:yMode val="edge"/>
          <c:x val="0.45013148687960813"/>
          <c:y val="0.74858110328221372"/>
          <c:w val="0.46948339837073377"/>
          <c:h val="8.1176229996252847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t-PT"/>
              <a:t>Clique para editar o estilo de título do Modelo Global</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endParaRPr lang="en-US" dirty="0"/>
          </a:p>
        </p:txBody>
      </p:sp>
      <p:sp>
        <p:nvSpPr>
          <p:cNvPr id="7" name="Date Placeholder 6"/>
          <p:cNvSpPr>
            <a:spLocks noGrp="1"/>
          </p:cNvSpPr>
          <p:nvPr>
            <p:ph type="dt" sz="half" idx="10"/>
          </p:nvPr>
        </p:nvSpPr>
        <p:spPr/>
        <p:txBody>
          <a:bodyPr/>
          <a:lstStyle/>
          <a:p>
            <a:fld id="{657DA0A3-A946-465B-93D0-2D345B498F17}" type="datetimeFigureOut">
              <a:rPr lang="en-GB" smtClean="0"/>
              <a:t>22/07/2025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193523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grafia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640912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pt-PT"/>
              <a:t>Clique para editar o estilo de título do Modelo Global</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5622409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pt-PT"/>
              <a:t>Clique para editar o estilo de título do Modelo Global</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37332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pt-PT"/>
              <a:t>Clique para editar o estilo de título do Modelo Global</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890633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pt-PT"/>
              <a:t>Clique para editar o estilo de título do Modelo Global</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3" name="Date Placeholder 2"/>
          <p:cNvSpPr>
            <a:spLocks noGrp="1"/>
          </p:cNvSpPr>
          <p:nvPr>
            <p:ph type="dt" sz="half" idx="10"/>
          </p:nvPr>
        </p:nvSpPr>
        <p:spPr/>
        <p:txBody>
          <a:bodyPr/>
          <a:lstStyle/>
          <a:p>
            <a:fld id="{657DA0A3-A946-465B-93D0-2D345B498F17}" type="datetimeFigureOut">
              <a:rPr lang="en-GB" smtClean="0"/>
              <a:t>22/07/2025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984115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na de 3 Imagens">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pt-PT"/>
              <a:t>Clique para editar o estilo de título do Modelo Global</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PT"/>
              <a:t>Clique no ícone para adicionar uma imagem</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 do texto de Modelo Global</a:t>
            </a:r>
          </a:p>
        </p:txBody>
      </p:sp>
      <p:sp>
        <p:nvSpPr>
          <p:cNvPr id="3" name="Date Placeholder 2"/>
          <p:cNvSpPr>
            <a:spLocks noGrp="1"/>
          </p:cNvSpPr>
          <p:nvPr>
            <p:ph type="dt" sz="half" idx="10"/>
          </p:nvPr>
        </p:nvSpPr>
        <p:spPr/>
        <p:txBody>
          <a:bodyPr/>
          <a:lstStyle/>
          <a:p>
            <a:fld id="{657DA0A3-A946-465B-93D0-2D345B498F17}" type="datetimeFigureOut">
              <a:rPr lang="en-GB" smtClean="0"/>
              <a:t>22/07/2025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4036907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516767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pt-PT"/>
              <a:t>Clique para editar o estilo de título do Modelo Global</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92504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idx="1"/>
          </p:nvPr>
        </p:nvSpPr>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59945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pt-PT"/>
              <a:t>Clique para editar o estilo de título do Modelo Global</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PT"/>
              <a:t>Clique para editar o estilo de subtítulo do Modelo Global</a:t>
            </a:r>
            <a:endParaRPr lang="en-US" dirty="0"/>
          </a:p>
        </p:txBody>
      </p:sp>
      <p:sp>
        <p:nvSpPr>
          <p:cNvPr id="4" name="Date Placeholder 3"/>
          <p:cNvSpPr>
            <a:spLocks noGrp="1"/>
          </p:cNvSpPr>
          <p:nvPr>
            <p:ph type="dt" sz="half" idx="10"/>
          </p:nvPr>
        </p:nvSpPr>
        <p:spPr/>
        <p:txBody>
          <a:bodyPr/>
          <a:lstStyle/>
          <a:p>
            <a:fld id="{657DA0A3-A946-465B-93D0-2D345B498F17}" type="datetimeFigureOut">
              <a:rPr lang="en-GB" smtClean="0"/>
              <a:t>22/07/2025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195318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30357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 do texto de Modelo Global</a:t>
            </a:r>
          </a:p>
        </p:txBody>
      </p:sp>
      <p:sp>
        <p:nvSpPr>
          <p:cNvPr id="4" name="Content Placeholder 3"/>
          <p:cNvSpPr>
            <a:spLocks noGrp="1"/>
          </p:cNvSpPr>
          <p:nvPr>
            <p:ph sz="half" idx="2"/>
          </p:nvPr>
        </p:nvSpPr>
        <p:spPr>
          <a:xfrm>
            <a:off x="1120000" y="2505075"/>
            <a:ext cx="5025216"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pt-PT"/>
              <a:t>Clique para editar os estilos do texto de Modelo Global</a:t>
            </a:r>
          </a:p>
        </p:txBody>
      </p:sp>
      <p:sp>
        <p:nvSpPr>
          <p:cNvPr id="6" name="Content Placeholder 5"/>
          <p:cNvSpPr>
            <a:spLocks noGrp="1"/>
          </p:cNvSpPr>
          <p:nvPr>
            <p:ph sz="quarter" idx="4"/>
          </p:nvPr>
        </p:nvSpPr>
        <p:spPr>
          <a:xfrm>
            <a:off x="6319840" y="2505075"/>
            <a:ext cx="5035548" cy="3684588"/>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7" name="Date Placeholder 6"/>
          <p:cNvSpPr>
            <a:spLocks noGrp="1"/>
          </p:cNvSpPr>
          <p:nvPr>
            <p:ph type="dt" sz="half" idx="10"/>
          </p:nvPr>
        </p:nvSpPr>
        <p:spPr/>
        <p:txBody>
          <a:bodyPr/>
          <a:lstStyle/>
          <a:p>
            <a:fld id="{657DA0A3-A946-465B-93D0-2D345B498F17}" type="datetimeFigureOut">
              <a:rPr lang="en-GB" smtClean="0"/>
              <a:t>22/07/2025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288881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a:t>Clique para editar o estilo de título do Modelo Global</a:t>
            </a:r>
            <a:endParaRPr lang="en-US" dirty="0"/>
          </a:p>
        </p:txBody>
      </p:sp>
      <p:sp>
        <p:nvSpPr>
          <p:cNvPr id="3" name="Date Placeholder 2"/>
          <p:cNvSpPr>
            <a:spLocks noGrp="1"/>
          </p:cNvSpPr>
          <p:nvPr>
            <p:ph type="dt" sz="half" idx="10"/>
          </p:nvPr>
        </p:nvSpPr>
        <p:spPr/>
        <p:txBody>
          <a:bodyPr/>
          <a:lstStyle/>
          <a:p>
            <a:fld id="{657DA0A3-A946-465B-93D0-2D345B498F17}" type="datetimeFigureOut">
              <a:rPr lang="en-GB" smtClean="0"/>
              <a:t>22/07/2025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3369657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7DA0A3-A946-465B-93D0-2D345B498F17}" type="datetimeFigureOut">
              <a:rPr lang="en-GB" smtClean="0"/>
              <a:t>22/07/2025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341343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2773088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pt-PT"/>
              <a:t>Clique para editar o estilo de título do Modelo Global</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a:t>Clique no ícone para adicionar uma imagem</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PT"/>
              <a:t>Clique para editar os estilos do texto de Modelo Global</a:t>
            </a:r>
          </a:p>
        </p:txBody>
      </p:sp>
      <p:sp>
        <p:nvSpPr>
          <p:cNvPr id="5" name="Date Placeholder 4"/>
          <p:cNvSpPr>
            <a:spLocks noGrp="1"/>
          </p:cNvSpPr>
          <p:nvPr>
            <p:ph type="dt" sz="half" idx="10"/>
          </p:nvPr>
        </p:nvSpPr>
        <p:spPr/>
        <p:txBody>
          <a:bodyPr/>
          <a:lstStyle/>
          <a:p>
            <a:fld id="{657DA0A3-A946-465B-93D0-2D345B498F17}" type="datetimeFigureOut">
              <a:rPr lang="en-GB" smtClean="0"/>
              <a:t>22/07/2025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5F4272-AA93-422F-A3D8-D4409113FC78}" type="slidenum">
              <a:rPr lang="en-GB" smtClean="0"/>
              <a:t>‹nº›</a:t>
            </a:fld>
            <a:endParaRPr lang="en-GB"/>
          </a:p>
        </p:txBody>
      </p:sp>
    </p:spTree>
    <p:extLst>
      <p:ext uri="{BB962C8B-B14F-4D97-AF65-F5344CB8AC3E}">
        <p14:creationId xmlns:p14="http://schemas.microsoft.com/office/powerpoint/2010/main" val="1843715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PT"/>
              <a:t>Clique para editar o estilo de título do Modelo Global</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pt-PT"/>
              <a:t>Clique para editar os estilos do texto de Modelo Global</a:t>
            </a:r>
          </a:p>
          <a:p>
            <a:pPr lvl="1"/>
            <a:r>
              <a:rPr lang="pt-PT"/>
              <a:t>Segundo nível</a:t>
            </a:r>
          </a:p>
          <a:p>
            <a:pPr lvl="2"/>
            <a:r>
              <a:rPr lang="pt-PT"/>
              <a:t>Terceiro nível</a:t>
            </a:r>
          </a:p>
          <a:p>
            <a:pPr lvl="3"/>
            <a:r>
              <a:rPr lang="pt-PT"/>
              <a:t>Quarto nível</a:t>
            </a:r>
          </a:p>
          <a:p>
            <a:pPr lvl="4"/>
            <a:r>
              <a:rPr lang="pt-PT"/>
              <a:t>Quinto nível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57DA0A3-A946-465B-93D0-2D345B498F17}" type="datetimeFigureOut">
              <a:rPr lang="en-GB" smtClean="0"/>
              <a:t>22/07/2025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2B5F4272-AA93-422F-A3D8-D4409113FC78}" type="slidenum">
              <a:rPr lang="en-GB" smtClean="0"/>
              <a:t>‹nº›</a:t>
            </a:fld>
            <a:endParaRPr lang="en-GB"/>
          </a:p>
        </p:txBody>
      </p:sp>
    </p:spTree>
    <p:extLst>
      <p:ext uri="{BB962C8B-B14F-4D97-AF65-F5344CB8AC3E}">
        <p14:creationId xmlns:p14="http://schemas.microsoft.com/office/powerpoint/2010/main" val="2462268796"/>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1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2.xml"/><Relationship Id="rId5" Type="http://schemas.openxmlformats.org/officeDocument/2006/relationships/chart" Target="../charts/chart21.xml"/><Relationship Id="rId4" Type="http://schemas.openxmlformats.org/officeDocument/2006/relationships/chart" Target="../charts/chart20.xml"/></Relationships>
</file>

<file path=ppt/slides/_rels/slide12.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E9DCD7-B178-3EF9-51BC-C17BF1ECFBAF}"/>
              </a:ext>
            </a:extLst>
          </p:cNvPr>
          <p:cNvSpPr>
            <a:spLocks noGrp="1"/>
          </p:cNvSpPr>
          <p:nvPr>
            <p:ph type="ctrTitle"/>
          </p:nvPr>
        </p:nvSpPr>
        <p:spPr>
          <a:xfrm>
            <a:off x="1704474" y="3092428"/>
            <a:ext cx="9144000" cy="1641490"/>
          </a:xfrm>
        </p:spPr>
        <p:txBody>
          <a:bodyPr>
            <a:noAutofit/>
          </a:bodyPr>
          <a:lstStyle/>
          <a:p>
            <a:pPr algn="ctr"/>
            <a:r>
              <a:rPr lang="pt-PT" sz="6600" dirty="0">
                <a:latin typeface="Arial Narrow" panose="020B0606020202030204" pitchFamily="34" charset="0"/>
                <a:cs typeface="Arial" panose="020B0604020202020204" pitchFamily="34" charset="0"/>
              </a:rPr>
              <a:t>Análise dos Resultados Escolares</a:t>
            </a:r>
            <a:br>
              <a:rPr lang="pt-PT" sz="6600" dirty="0">
                <a:latin typeface="Arial Narrow" panose="020B0606020202030204" pitchFamily="34" charset="0"/>
                <a:cs typeface="Arial" panose="020B0604020202020204" pitchFamily="34" charset="0"/>
              </a:rPr>
            </a:br>
            <a:r>
              <a:rPr lang="pt-PT" sz="6600" dirty="0">
                <a:latin typeface="Arial Narrow" panose="020B0606020202030204" pitchFamily="34" charset="0"/>
                <a:cs typeface="Arial" panose="020B0604020202020204" pitchFamily="34" charset="0"/>
              </a:rPr>
              <a:t>2024/2025</a:t>
            </a:r>
            <a:endParaRPr lang="en-GB" sz="6600" dirty="0">
              <a:latin typeface="Arial Narrow" panose="020B0606020202030204" pitchFamily="34" charset="0"/>
              <a:cs typeface="Arial" panose="020B0604020202020204" pitchFamily="34" charset="0"/>
            </a:endParaRPr>
          </a:p>
        </p:txBody>
      </p:sp>
      <p:pic>
        <p:nvPicPr>
          <p:cNvPr id="5" name="Imagem 4">
            <a:extLst>
              <a:ext uri="{FF2B5EF4-FFF2-40B4-BE49-F238E27FC236}">
                <a16:creationId xmlns:a16="http://schemas.microsoft.com/office/drawing/2014/main" id="{55EED070-14FF-5FE5-06AD-EDCE1811F2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33329" y="1621029"/>
            <a:ext cx="4325342" cy="1017123"/>
          </a:xfrm>
          <a:prstGeom prst="rect">
            <a:avLst/>
          </a:prstGeom>
        </p:spPr>
      </p:pic>
    </p:spTree>
    <p:extLst>
      <p:ext uri="{BB962C8B-B14F-4D97-AF65-F5344CB8AC3E}">
        <p14:creationId xmlns:p14="http://schemas.microsoft.com/office/powerpoint/2010/main" val="2685397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53848" y="286002"/>
            <a:ext cx="6314759" cy="554656"/>
          </a:xfrm>
        </p:spPr>
        <p:txBody>
          <a:bodyPr>
            <a:normAutofit fontScale="90000"/>
          </a:bodyPr>
          <a:lstStyle/>
          <a:p>
            <a:r>
              <a:rPr lang="pt-PT" sz="3200" dirty="0"/>
              <a:t>Resultados das Provas Finais do 9ºano</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49" y="840659"/>
            <a:ext cx="7763407" cy="5176684"/>
          </a:xfrm>
        </p:spPr>
        <p:txBody>
          <a:bodyPr>
            <a:normAutofit/>
          </a:bodyPr>
          <a:lstStyle/>
          <a:p>
            <a:r>
              <a:rPr lang="pt-PT" sz="1600" dirty="0">
                <a:latin typeface="Arial" panose="020B0604020202020204" pitchFamily="34" charset="0"/>
                <a:cs typeface="Arial" panose="020B0604020202020204" pitchFamily="34" charset="0"/>
              </a:rPr>
              <a:t>As médias dos resultados das provas Finais do agrupamento foram aproximadas, ainda que ligeiramente abaixo dos resultados nacionais;</a:t>
            </a:r>
          </a:p>
          <a:p>
            <a:r>
              <a:rPr lang="pt-PT" sz="1600" dirty="0">
                <a:latin typeface="Arial" panose="020B0604020202020204" pitchFamily="34" charset="0"/>
                <a:cs typeface="Arial" panose="020B0604020202020204" pitchFamily="34" charset="0"/>
              </a:rPr>
              <a:t>A percentagem de sucesso foi significativamente mais baixa, particularmente no caso da Matemática;</a:t>
            </a:r>
          </a:p>
          <a:p>
            <a:r>
              <a:rPr lang="pt-PT" sz="1600" dirty="0">
                <a:latin typeface="Arial" panose="020B0604020202020204" pitchFamily="34" charset="0"/>
                <a:cs typeface="Arial" panose="020B0604020202020204" pitchFamily="34" charset="0"/>
              </a:rPr>
              <a:t>Esta diferença entre médias e % de sucesso deve-se à distribuição das classificações;</a:t>
            </a:r>
          </a:p>
          <a:p>
            <a:r>
              <a:rPr lang="en-GB" sz="1600" dirty="0">
                <a:latin typeface="Arial" panose="020B0604020202020204" pitchFamily="34" charset="0"/>
                <a:cs typeface="Arial" panose="020B0604020202020204" pitchFamily="34" charset="0"/>
              </a:rPr>
              <a:t>No </a:t>
            </a:r>
            <a:r>
              <a:rPr lang="en-GB" sz="1600" dirty="0" err="1">
                <a:latin typeface="Arial" panose="020B0604020202020204" pitchFamily="34" charset="0"/>
                <a:cs typeface="Arial" panose="020B0604020202020204" pitchFamily="34" charset="0"/>
              </a:rPr>
              <a:t>caso</a:t>
            </a:r>
            <a:r>
              <a:rPr lang="en-GB" sz="1600" dirty="0">
                <a:latin typeface="Arial" panose="020B0604020202020204" pitchFamily="34" charset="0"/>
                <a:cs typeface="Arial" panose="020B0604020202020204" pitchFamily="34" charset="0"/>
              </a:rPr>
              <a:t> da </a:t>
            </a:r>
            <a:r>
              <a:rPr lang="en-GB" sz="1600" dirty="0" err="1">
                <a:latin typeface="Arial" panose="020B0604020202020204" pitchFamily="34" charset="0"/>
                <a:cs typeface="Arial" panose="020B0604020202020204" pitchFamily="34" charset="0"/>
              </a:rPr>
              <a:t>Matemática</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verificamos</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uma</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concentração</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significativa</a:t>
            </a:r>
            <a:r>
              <a:rPr lang="en-GB" sz="1600" dirty="0">
                <a:latin typeface="Arial" panose="020B0604020202020204" pitchFamily="34" charset="0"/>
                <a:cs typeface="Arial" panose="020B0604020202020204" pitchFamily="34" charset="0"/>
              </a:rPr>
              <a:t> de </a:t>
            </a:r>
            <a:r>
              <a:rPr lang="en-GB" sz="1600" dirty="0" err="1">
                <a:latin typeface="Arial" panose="020B0604020202020204" pitchFamily="34" charset="0"/>
                <a:cs typeface="Arial" panose="020B0604020202020204" pitchFamily="34" charset="0"/>
              </a:rPr>
              <a:t>classificações</a:t>
            </a:r>
            <a:r>
              <a:rPr lang="en-GB" sz="1600" dirty="0">
                <a:latin typeface="Arial" panose="020B0604020202020204" pitchFamily="34" charset="0"/>
                <a:cs typeface="Arial" panose="020B0604020202020204" pitchFamily="34" charset="0"/>
              </a:rPr>
              <a:t> entre 40 e 50% (</a:t>
            </a:r>
            <a:r>
              <a:rPr lang="en-GB" sz="1600" dirty="0" err="1">
                <a:latin typeface="Arial" panose="020B0604020202020204" pitchFamily="34" charset="0"/>
                <a:cs typeface="Arial" panose="020B0604020202020204" pitchFamily="34" charset="0"/>
              </a:rPr>
              <a:t>melhorou</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relativamente</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ao</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ano</a:t>
            </a:r>
            <a:r>
              <a:rPr lang="en-GB" sz="1600" dirty="0">
                <a:latin typeface="Arial" panose="020B0604020202020204" pitchFamily="34" charset="0"/>
                <a:cs typeface="Arial" panose="020B0604020202020204" pitchFamily="34" charset="0"/>
              </a:rPr>
              <a:t> passado, </a:t>
            </a:r>
            <a:r>
              <a:rPr lang="en-GB" sz="1600" dirty="0" err="1">
                <a:latin typeface="Arial" panose="020B0604020202020204" pitchFamily="34" charset="0"/>
                <a:cs typeface="Arial" panose="020B0604020202020204" pitchFamily="34" charset="0"/>
              </a:rPr>
              <a:t>em</a:t>
            </a:r>
            <a:r>
              <a:rPr lang="en-GB" sz="1600" dirty="0">
                <a:latin typeface="Arial" panose="020B0604020202020204" pitchFamily="34" charset="0"/>
                <a:cs typeface="Arial" panose="020B0604020202020204" pitchFamily="34" charset="0"/>
              </a:rPr>
              <a:t> que </a:t>
            </a:r>
            <a:r>
              <a:rPr lang="pt-PT" sz="1600" dirty="0"/>
              <a:t>44% dos alunos tiveram classificação inferior a 30%</a:t>
            </a:r>
            <a:r>
              <a:rPr lang="en-GB" sz="1600" dirty="0">
                <a:latin typeface="Arial" panose="020B0604020202020204" pitchFamily="34" charset="0"/>
                <a:cs typeface="Arial" panose="020B0604020202020204" pitchFamily="34" charset="0"/>
              </a:rPr>
              <a:t>);</a:t>
            </a:r>
          </a:p>
          <a:p>
            <a:r>
              <a:rPr lang="en-GB" sz="1600" dirty="0">
                <a:latin typeface="Arial" panose="020B0604020202020204" pitchFamily="34" charset="0"/>
                <a:cs typeface="Arial" panose="020B0604020202020204" pitchFamily="34" charset="0"/>
              </a:rPr>
              <a:t>No </a:t>
            </a:r>
            <a:r>
              <a:rPr lang="en-GB" sz="1600" dirty="0" err="1">
                <a:latin typeface="Arial" panose="020B0604020202020204" pitchFamily="34" charset="0"/>
                <a:cs typeface="Arial" panose="020B0604020202020204" pitchFamily="34" charset="0"/>
              </a:rPr>
              <a:t>caso</a:t>
            </a:r>
            <a:r>
              <a:rPr lang="en-GB" sz="1600" dirty="0">
                <a:latin typeface="Arial" panose="020B0604020202020204" pitchFamily="34" charset="0"/>
                <a:cs typeface="Arial" panose="020B0604020202020204" pitchFamily="34" charset="0"/>
              </a:rPr>
              <a:t> do </a:t>
            </a:r>
            <a:r>
              <a:rPr lang="en-GB" sz="1600" dirty="0" err="1">
                <a:latin typeface="Arial" panose="020B0604020202020204" pitchFamily="34" charset="0"/>
                <a:cs typeface="Arial" panose="020B0604020202020204" pitchFamily="34" charset="0"/>
              </a:rPr>
              <a:t>Português</a:t>
            </a:r>
            <a:r>
              <a:rPr lang="en-GB" sz="1600" dirty="0">
                <a:latin typeface="Arial" panose="020B0604020202020204" pitchFamily="34" charset="0"/>
                <a:cs typeface="Arial" panose="020B0604020202020204" pitchFamily="34" charset="0"/>
              </a:rPr>
              <a:t>, as </a:t>
            </a:r>
            <a:r>
              <a:rPr lang="en-GB" sz="1600" dirty="0" err="1">
                <a:latin typeface="Arial" panose="020B0604020202020204" pitchFamily="34" charset="0"/>
                <a:cs typeface="Arial" panose="020B0604020202020204" pitchFamily="34" charset="0"/>
              </a:rPr>
              <a:t>características</a:t>
            </a:r>
            <a:r>
              <a:rPr lang="en-GB" sz="1600" dirty="0">
                <a:latin typeface="Arial" panose="020B0604020202020204" pitchFamily="34" charset="0"/>
                <a:cs typeface="Arial" panose="020B0604020202020204" pitchFamily="34" charset="0"/>
              </a:rPr>
              <a:t> da </a:t>
            </a:r>
            <a:r>
              <a:rPr lang="en-GB" sz="1600" dirty="0" err="1">
                <a:latin typeface="Arial" panose="020B0604020202020204" pitchFamily="34" charset="0"/>
                <a:cs typeface="Arial" panose="020B0604020202020204" pitchFamily="34" charset="0"/>
              </a:rPr>
              <a:t>prova</a:t>
            </a:r>
            <a:r>
              <a:rPr lang="en-GB" sz="1600" dirty="0">
                <a:latin typeface="Arial" panose="020B0604020202020204" pitchFamily="34" charset="0"/>
                <a:cs typeface="Arial" panose="020B0604020202020204" pitchFamily="34" charset="0"/>
              </a:rPr>
              <a:t>, com um </a:t>
            </a:r>
            <a:r>
              <a:rPr lang="en-GB" sz="1600" dirty="0" err="1">
                <a:latin typeface="Arial" panose="020B0604020202020204" pitchFamily="34" charset="0"/>
                <a:cs typeface="Arial" panose="020B0604020202020204" pitchFamily="34" charset="0"/>
              </a:rPr>
              <a:t>grupo</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diferenciador</a:t>
            </a:r>
            <a:r>
              <a:rPr lang="en-GB" sz="1600" dirty="0">
                <a:latin typeface="Arial" panose="020B0604020202020204" pitchFamily="34" charset="0"/>
                <a:cs typeface="Arial" panose="020B0604020202020204" pitchFamily="34" charset="0"/>
              </a:rPr>
              <a:t> de </a:t>
            </a:r>
            <a:r>
              <a:rPr lang="en-GB" sz="1600" dirty="0" err="1">
                <a:latin typeface="Arial" panose="020B0604020202020204" pitchFamily="34" charset="0"/>
                <a:cs typeface="Arial" panose="020B0604020202020204" pitchFamily="34" charset="0"/>
              </a:rPr>
              <a:t>questões</a:t>
            </a:r>
            <a:r>
              <a:rPr lang="en-GB" sz="1600" dirty="0">
                <a:latin typeface="Arial" panose="020B0604020202020204" pitchFamily="34" charset="0"/>
                <a:cs typeface="Arial" panose="020B0604020202020204" pitchFamily="34" charset="0"/>
              </a:rPr>
              <a:t> que </a:t>
            </a:r>
            <a:r>
              <a:rPr lang="en-GB" sz="1600" dirty="0" err="1">
                <a:latin typeface="Arial" panose="020B0604020202020204" pitchFamily="34" charset="0"/>
                <a:cs typeface="Arial" panose="020B0604020202020204" pitchFamily="34" charset="0"/>
              </a:rPr>
              <a:t>envolveu</a:t>
            </a:r>
            <a:r>
              <a:rPr lang="en-GB" sz="1600" dirty="0">
                <a:latin typeface="Arial" panose="020B0604020202020204" pitchFamily="34" charset="0"/>
                <a:cs typeface="Arial" panose="020B0604020202020204" pitchFamily="34" charset="0"/>
              </a:rPr>
              <a:t> a </a:t>
            </a:r>
            <a:r>
              <a:rPr lang="en-GB" sz="1600" dirty="0" err="1">
                <a:latin typeface="Arial" panose="020B0604020202020204" pitchFamily="34" charset="0"/>
                <a:cs typeface="Arial" panose="020B0604020202020204" pitchFamily="34" charset="0"/>
              </a:rPr>
              <a:t>análise</a:t>
            </a:r>
            <a:r>
              <a:rPr lang="en-GB" sz="1600" dirty="0">
                <a:latin typeface="Arial" panose="020B0604020202020204" pitchFamily="34" charset="0"/>
                <a:cs typeface="Arial" panose="020B0604020202020204" pitchFamily="34" charset="0"/>
              </a:rPr>
              <a:t> de um </a:t>
            </a:r>
            <a:r>
              <a:rPr lang="en-GB" sz="1600" dirty="0" err="1">
                <a:latin typeface="Arial" panose="020B0604020202020204" pitchFamily="34" charset="0"/>
                <a:cs typeface="Arial" panose="020B0604020202020204" pitchFamily="34" charset="0"/>
              </a:rPr>
              <a:t>poema</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aumentou</a:t>
            </a:r>
            <a:r>
              <a:rPr lang="en-GB" sz="1600" dirty="0">
                <a:latin typeface="Arial" panose="020B0604020202020204" pitchFamily="34" charset="0"/>
                <a:cs typeface="Arial" panose="020B0604020202020204" pitchFamily="34" charset="0"/>
              </a:rPr>
              <a:t> o </a:t>
            </a:r>
            <a:r>
              <a:rPr lang="en-GB" sz="1600" dirty="0" err="1">
                <a:latin typeface="Arial" panose="020B0604020202020204" pitchFamily="34" charset="0"/>
                <a:cs typeface="Arial" panose="020B0604020202020204" pitchFamily="34" charset="0"/>
              </a:rPr>
              <a:t>fosso</a:t>
            </a:r>
            <a:r>
              <a:rPr lang="en-GB" sz="1600" dirty="0">
                <a:latin typeface="Arial" panose="020B0604020202020204" pitchFamily="34" charset="0"/>
                <a:cs typeface="Arial" panose="020B0604020202020204" pitchFamily="34" charset="0"/>
              </a:rPr>
              <a:t> entre </a:t>
            </a:r>
            <a:r>
              <a:rPr lang="en-GB" sz="1600" dirty="0" err="1">
                <a:latin typeface="Arial" panose="020B0604020202020204" pitchFamily="34" charset="0"/>
                <a:cs typeface="Arial" panose="020B0604020202020204" pitchFamily="34" charset="0"/>
              </a:rPr>
              <a:t>os</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alunos</a:t>
            </a:r>
            <a:r>
              <a:rPr lang="en-GB" sz="1600" dirty="0">
                <a:latin typeface="Arial" panose="020B0604020202020204" pitchFamily="34" charset="0"/>
                <a:cs typeface="Arial" panose="020B0604020202020204" pitchFamily="34" charset="0"/>
              </a:rPr>
              <a:t> com </a:t>
            </a:r>
            <a:r>
              <a:rPr lang="en-GB" sz="1600" dirty="0" err="1">
                <a:latin typeface="Arial" panose="020B0604020202020204" pitchFamily="34" charset="0"/>
                <a:cs typeface="Arial" panose="020B0604020202020204" pitchFamily="34" charset="0"/>
              </a:rPr>
              <a:t>mais</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dificuldades</a:t>
            </a:r>
            <a:r>
              <a:rPr lang="en-GB" sz="1600" dirty="0">
                <a:latin typeface="Arial" panose="020B0604020202020204" pitchFamily="34" charset="0"/>
                <a:cs typeface="Arial" panose="020B0604020202020204" pitchFamily="34" charset="0"/>
              </a:rPr>
              <a:t> e </a:t>
            </a:r>
            <a:r>
              <a:rPr lang="en-GB" sz="1600" dirty="0" err="1">
                <a:latin typeface="Arial" panose="020B0604020202020204" pitchFamily="34" charset="0"/>
                <a:cs typeface="Arial" panose="020B0604020202020204" pitchFamily="34" charset="0"/>
              </a:rPr>
              <a:t>os</a:t>
            </a:r>
            <a:r>
              <a:rPr lang="en-GB" sz="1600" dirty="0">
                <a:latin typeface="Arial" panose="020B0604020202020204" pitchFamily="34" charset="0"/>
                <a:cs typeface="Arial" panose="020B0604020202020204" pitchFamily="34" charset="0"/>
              </a:rPr>
              <a:t> </a:t>
            </a:r>
            <a:r>
              <a:rPr lang="en-GB" sz="1600" dirty="0" err="1">
                <a:latin typeface="Arial" panose="020B0604020202020204" pitchFamily="34" charset="0"/>
                <a:cs typeface="Arial" panose="020B0604020202020204" pitchFamily="34" charset="0"/>
              </a:rPr>
              <a:t>restantes</a:t>
            </a:r>
            <a:r>
              <a:rPr lang="en-GB" sz="1600" dirty="0">
                <a:latin typeface="Arial" panose="020B0604020202020204" pitchFamily="34" charset="0"/>
                <a:cs typeface="Arial" panose="020B0604020202020204" pitchFamily="34" charset="0"/>
              </a:rPr>
              <a:t>.</a:t>
            </a:r>
          </a:p>
        </p:txBody>
      </p:sp>
      <p:graphicFrame>
        <p:nvGraphicFramePr>
          <p:cNvPr id="4" name="Gráfico 3">
            <a:extLst>
              <a:ext uri="{FF2B5EF4-FFF2-40B4-BE49-F238E27FC236}">
                <a16:creationId xmlns:a16="http://schemas.microsoft.com/office/drawing/2014/main" id="{F88A1854-BE96-D650-D018-24278E06ABB6}"/>
              </a:ext>
            </a:extLst>
          </p:cNvPr>
          <p:cNvGraphicFramePr>
            <a:graphicFrameLocks/>
          </p:cNvGraphicFramePr>
          <p:nvPr>
            <p:extLst>
              <p:ext uri="{D42A27DB-BD31-4B8C-83A1-F6EECF244321}">
                <p14:modId xmlns:p14="http://schemas.microsoft.com/office/powerpoint/2010/main" val="2608413030"/>
              </p:ext>
            </p:extLst>
          </p:nvPr>
        </p:nvGraphicFramePr>
        <p:xfrm>
          <a:off x="8011235" y="392374"/>
          <a:ext cx="3693636" cy="241906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4">
            <a:extLst>
              <a:ext uri="{FF2B5EF4-FFF2-40B4-BE49-F238E27FC236}">
                <a16:creationId xmlns:a16="http://schemas.microsoft.com/office/drawing/2014/main" id="{8B8D5423-0CF4-4BC8-EBB6-D2023F9DC7CB}"/>
              </a:ext>
            </a:extLst>
          </p:cNvPr>
          <p:cNvGraphicFramePr>
            <a:graphicFrameLocks/>
          </p:cNvGraphicFramePr>
          <p:nvPr>
            <p:extLst>
              <p:ext uri="{D42A27DB-BD31-4B8C-83A1-F6EECF244321}">
                <p14:modId xmlns:p14="http://schemas.microsoft.com/office/powerpoint/2010/main" val="3817151626"/>
              </p:ext>
            </p:extLst>
          </p:nvPr>
        </p:nvGraphicFramePr>
        <p:xfrm>
          <a:off x="8011235" y="3429000"/>
          <a:ext cx="3693635"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Gráfico 5">
            <a:extLst>
              <a:ext uri="{FF2B5EF4-FFF2-40B4-BE49-F238E27FC236}">
                <a16:creationId xmlns:a16="http://schemas.microsoft.com/office/drawing/2014/main" id="{C6EF60AA-20A4-851A-694E-66BBC63C83DB}"/>
              </a:ext>
            </a:extLst>
          </p:cNvPr>
          <p:cNvGraphicFramePr>
            <a:graphicFrameLocks/>
          </p:cNvGraphicFramePr>
          <p:nvPr>
            <p:extLst>
              <p:ext uri="{D42A27DB-BD31-4B8C-83A1-F6EECF244321}">
                <p14:modId xmlns:p14="http://schemas.microsoft.com/office/powerpoint/2010/main" val="1268105019"/>
              </p:ext>
            </p:extLst>
          </p:nvPr>
        </p:nvGraphicFramePr>
        <p:xfrm>
          <a:off x="1029927" y="4039738"/>
          <a:ext cx="5562600" cy="243672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89127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3BBE8D-6633-89EF-8CD4-11289770FF8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72E5B19C-89CF-CF1E-DFE7-520217E79535}"/>
              </a:ext>
            </a:extLst>
          </p:cNvPr>
          <p:cNvSpPr>
            <a:spLocks noGrp="1"/>
          </p:cNvSpPr>
          <p:nvPr>
            <p:ph type="title"/>
          </p:nvPr>
        </p:nvSpPr>
        <p:spPr>
          <a:xfrm>
            <a:off x="277769" y="286002"/>
            <a:ext cx="6314759" cy="908617"/>
          </a:xfrm>
        </p:spPr>
        <p:txBody>
          <a:bodyPr>
            <a:normAutofit fontScale="90000"/>
          </a:bodyPr>
          <a:lstStyle/>
          <a:p>
            <a:r>
              <a:rPr lang="pt-PT" sz="3200" dirty="0"/>
              <a:t>Resultados das Provas Finais do 9ºano</a:t>
            </a:r>
            <a:endParaRPr lang="en-GB" sz="3200" dirty="0"/>
          </a:p>
        </p:txBody>
      </p:sp>
      <p:sp>
        <p:nvSpPr>
          <p:cNvPr id="3" name="Marcador de Posição de Conteúdo 2">
            <a:extLst>
              <a:ext uri="{FF2B5EF4-FFF2-40B4-BE49-F238E27FC236}">
                <a16:creationId xmlns:a16="http://schemas.microsoft.com/office/drawing/2014/main" id="{89264D8F-280F-DB82-57A1-ABF4D4A5D2F9}"/>
              </a:ext>
            </a:extLst>
          </p:cNvPr>
          <p:cNvSpPr>
            <a:spLocks noGrp="1"/>
          </p:cNvSpPr>
          <p:nvPr>
            <p:ph idx="1"/>
          </p:nvPr>
        </p:nvSpPr>
        <p:spPr>
          <a:xfrm>
            <a:off x="425250" y="1217274"/>
            <a:ext cx="5670749" cy="4800068"/>
          </a:xfrm>
        </p:spPr>
        <p:txBody>
          <a:bodyPr>
            <a:normAutofit/>
          </a:bodyPr>
          <a:lstStyle/>
          <a:p>
            <a:r>
              <a:rPr lang="pt-PT" sz="1800" dirty="0"/>
              <a:t>Na escola Gaspar Campello, as classificações são  superiores às da Vítor Melícias e em linha com as nacionais, quer nas médias, quer na percentagem de sucesso;  </a:t>
            </a:r>
          </a:p>
          <a:p>
            <a:r>
              <a:rPr lang="pt-PT" sz="1800" dirty="0"/>
              <a:t>No caso da Matemática, em GC, a média está um ponto acima da nacional e a percentagem de sucesso um ponto abaixo;</a:t>
            </a:r>
          </a:p>
          <a:p>
            <a:r>
              <a:rPr lang="pt-PT" sz="1800" dirty="0"/>
              <a:t>Na VM, a percentagem de sucesso da matemática é extremamente baixa (27,5%), e a média (40,6%) também se encontra bastante abaixo da nacional (52%); </a:t>
            </a:r>
          </a:p>
        </p:txBody>
      </p:sp>
      <p:graphicFrame>
        <p:nvGraphicFramePr>
          <p:cNvPr id="5" name="Gráfico 4">
            <a:extLst>
              <a:ext uri="{FF2B5EF4-FFF2-40B4-BE49-F238E27FC236}">
                <a16:creationId xmlns:a16="http://schemas.microsoft.com/office/drawing/2014/main" id="{715D43C9-3FB5-D218-C502-3E691896DB90}"/>
              </a:ext>
            </a:extLst>
          </p:cNvPr>
          <p:cNvGraphicFramePr>
            <a:graphicFrameLocks/>
          </p:cNvGraphicFramePr>
          <p:nvPr>
            <p:extLst>
              <p:ext uri="{D42A27DB-BD31-4B8C-83A1-F6EECF244321}">
                <p14:modId xmlns:p14="http://schemas.microsoft.com/office/powerpoint/2010/main" val="2013662117"/>
              </p:ext>
            </p:extLst>
          </p:nvPr>
        </p:nvGraphicFramePr>
        <p:xfrm>
          <a:off x="9247231" y="286002"/>
          <a:ext cx="26670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áfico 5">
            <a:extLst>
              <a:ext uri="{FF2B5EF4-FFF2-40B4-BE49-F238E27FC236}">
                <a16:creationId xmlns:a16="http://schemas.microsoft.com/office/drawing/2014/main" id="{BA7579FD-4CEC-42B7-B61B-0B4D0740FFCF}"/>
              </a:ext>
            </a:extLst>
          </p:cNvPr>
          <p:cNvGraphicFramePr>
            <a:graphicFrameLocks/>
          </p:cNvGraphicFramePr>
          <p:nvPr>
            <p:extLst>
              <p:ext uri="{D42A27DB-BD31-4B8C-83A1-F6EECF244321}">
                <p14:modId xmlns:p14="http://schemas.microsoft.com/office/powerpoint/2010/main" val="640334217"/>
              </p:ext>
            </p:extLst>
          </p:nvPr>
        </p:nvGraphicFramePr>
        <p:xfrm>
          <a:off x="6580231" y="283405"/>
          <a:ext cx="2667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Gráfico 6">
            <a:extLst>
              <a:ext uri="{FF2B5EF4-FFF2-40B4-BE49-F238E27FC236}">
                <a16:creationId xmlns:a16="http://schemas.microsoft.com/office/drawing/2014/main" id="{D3AB502F-BDA1-8291-34D7-BE21949AA33C}"/>
              </a:ext>
            </a:extLst>
          </p:cNvPr>
          <p:cNvGraphicFramePr>
            <a:graphicFrameLocks/>
          </p:cNvGraphicFramePr>
          <p:nvPr>
            <p:extLst>
              <p:ext uri="{D42A27DB-BD31-4B8C-83A1-F6EECF244321}">
                <p14:modId xmlns:p14="http://schemas.microsoft.com/office/powerpoint/2010/main" val="1959628130"/>
              </p:ext>
            </p:extLst>
          </p:nvPr>
        </p:nvGraphicFramePr>
        <p:xfrm>
          <a:off x="6399256" y="3656931"/>
          <a:ext cx="302895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Gráfico 7">
            <a:extLst>
              <a:ext uri="{FF2B5EF4-FFF2-40B4-BE49-F238E27FC236}">
                <a16:creationId xmlns:a16="http://schemas.microsoft.com/office/drawing/2014/main" id="{4C92C22A-376A-4854-B54A-413D79175A58}"/>
              </a:ext>
            </a:extLst>
          </p:cNvPr>
          <p:cNvGraphicFramePr>
            <a:graphicFrameLocks/>
          </p:cNvGraphicFramePr>
          <p:nvPr>
            <p:extLst>
              <p:ext uri="{D42A27DB-BD31-4B8C-83A1-F6EECF244321}">
                <p14:modId xmlns:p14="http://schemas.microsoft.com/office/powerpoint/2010/main" val="2521236146"/>
              </p:ext>
            </p:extLst>
          </p:nvPr>
        </p:nvGraphicFramePr>
        <p:xfrm>
          <a:off x="9247230" y="3617308"/>
          <a:ext cx="2667001" cy="27432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28891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277769" y="286002"/>
            <a:ext cx="6314759" cy="908617"/>
          </a:xfrm>
        </p:spPr>
        <p:txBody>
          <a:bodyPr>
            <a:normAutofit fontScale="90000"/>
          </a:bodyPr>
          <a:lstStyle/>
          <a:p>
            <a:r>
              <a:rPr lang="pt-PT" sz="3200" dirty="0"/>
              <a:t>Resultados das Provas Finais do 9ºano</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0" y="1217274"/>
            <a:ext cx="5670749" cy="5354724"/>
          </a:xfrm>
        </p:spPr>
        <p:txBody>
          <a:bodyPr>
            <a:normAutofit/>
          </a:bodyPr>
          <a:lstStyle/>
          <a:p>
            <a:r>
              <a:rPr lang="pt-PT" sz="1800" dirty="0"/>
              <a:t>Comparando a distribuição de classificações das duas escolas, o efeito já referido na prova de Português também se verifica na GC, apesar de muito mais evidente na VM;</a:t>
            </a:r>
          </a:p>
          <a:p>
            <a:r>
              <a:rPr lang="pt-PT" sz="1800" dirty="0"/>
              <a:t>A distribuição das classificações da prova de Matemática na VM, mostra um  grupo significativo de alunos que se encontra muito longe do sucesso;</a:t>
            </a:r>
          </a:p>
          <a:p>
            <a:r>
              <a:rPr lang="en-GB" sz="1800" dirty="0"/>
              <a:t>Na VM, 51% dos </a:t>
            </a:r>
            <a:r>
              <a:rPr lang="en-GB" sz="1800" dirty="0" err="1"/>
              <a:t>alunos</a:t>
            </a:r>
            <a:r>
              <a:rPr lang="en-GB" sz="1800" dirty="0"/>
              <a:t> </a:t>
            </a:r>
            <a:r>
              <a:rPr lang="en-GB" sz="1800" dirty="0" err="1"/>
              <a:t>obtiveram</a:t>
            </a:r>
            <a:r>
              <a:rPr lang="en-GB" sz="1800" dirty="0"/>
              <a:t> </a:t>
            </a:r>
            <a:r>
              <a:rPr lang="en-GB" sz="1800" dirty="0" err="1"/>
              <a:t>classificações</a:t>
            </a:r>
            <a:r>
              <a:rPr lang="en-GB" sz="1800" dirty="0"/>
              <a:t> </a:t>
            </a:r>
            <a:r>
              <a:rPr lang="en-GB" sz="1800" dirty="0" err="1"/>
              <a:t>inferiores</a:t>
            </a:r>
            <a:r>
              <a:rPr lang="en-GB" sz="1800" dirty="0"/>
              <a:t> a 40% e </a:t>
            </a:r>
            <a:r>
              <a:rPr lang="en-GB" sz="1800" dirty="0" err="1"/>
              <a:t>mais</a:t>
            </a:r>
            <a:r>
              <a:rPr lang="en-GB" sz="1800" dirty="0"/>
              <a:t> de </a:t>
            </a:r>
            <a:r>
              <a:rPr lang="en-GB" sz="1800" dirty="0" err="1"/>
              <a:t>metade</a:t>
            </a:r>
            <a:r>
              <a:rPr lang="en-GB" sz="1800" dirty="0"/>
              <a:t> </a:t>
            </a:r>
            <a:r>
              <a:rPr lang="en-GB" sz="1800" dirty="0" err="1"/>
              <a:t>desses</a:t>
            </a:r>
            <a:r>
              <a:rPr lang="en-GB" sz="1800" dirty="0"/>
              <a:t>, </a:t>
            </a:r>
            <a:r>
              <a:rPr lang="en-GB" sz="1800" dirty="0" err="1"/>
              <a:t>não</a:t>
            </a:r>
            <a:r>
              <a:rPr lang="en-GB" sz="1800" dirty="0"/>
              <a:t> </a:t>
            </a:r>
            <a:r>
              <a:rPr lang="en-GB" sz="1800" dirty="0" err="1"/>
              <a:t>atingiram</a:t>
            </a:r>
            <a:r>
              <a:rPr lang="en-GB" sz="1800" dirty="0"/>
              <a:t> 30% </a:t>
            </a:r>
            <a:r>
              <a:rPr lang="en-GB" sz="1800" dirty="0" err="1"/>
              <a:t>na</a:t>
            </a:r>
            <a:r>
              <a:rPr lang="en-GB" sz="1800" dirty="0"/>
              <a:t> </a:t>
            </a:r>
            <a:r>
              <a:rPr lang="en-GB" sz="1800" dirty="0" err="1"/>
              <a:t>prova</a:t>
            </a:r>
            <a:r>
              <a:rPr lang="en-GB" sz="1800" dirty="0"/>
              <a:t> de </a:t>
            </a:r>
            <a:r>
              <a:rPr lang="en-GB" sz="1800" dirty="0" err="1"/>
              <a:t>Matemática</a:t>
            </a:r>
            <a:r>
              <a:rPr lang="en-GB" sz="1800" dirty="0"/>
              <a:t>.</a:t>
            </a:r>
          </a:p>
          <a:p>
            <a:r>
              <a:rPr lang="pt-PT" sz="1800" dirty="0"/>
              <a:t>Aparentemente, na Vítor Melícias, existe um grupo alargado de alunos que desistiu ou não investiu nas provas finais, particularmente nas de Matemática, onde a taxa de insucesso na Classificação de Frequência foi de 54%;</a:t>
            </a:r>
          </a:p>
          <a:p>
            <a:r>
              <a:rPr lang="pt-PT" sz="1800" dirty="0"/>
              <a:t>Apesar de algumas classificações finais terem descido com os resultados das provas de exame, só um aluno ficou retido em consequência dos resultados das provas finais, neste caso devido ao exame de Português.</a:t>
            </a:r>
          </a:p>
          <a:p>
            <a:endParaRPr lang="pt-PT" sz="1800" dirty="0"/>
          </a:p>
          <a:p>
            <a:endParaRPr lang="pt-PT" sz="1800" dirty="0"/>
          </a:p>
        </p:txBody>
      </p:sp>
      <p:graphicFrame>
        <p:nvGraphicFramePr>
          <p:cNvPr id="7" name="Gráfico 6">
            <a:extLst>
              <a:ext uri="{FF2B5EF4-FFF2-40B4-BE49-F238E27FC236}">
                <a16:creationId xmlns:a16="http://schemas.microsoft.com/office/drawing/2014/main" id="{652447AC-1219-DD71-D9FC-6A6905D38DD1}"/>
              </a:ext>
            </a:extLst>
          </p:cNvPr>
          <p:cNvGraphicFramePr>
            <a:graphicFrameLocks/>
          </p:cNvGraphicFramePr>
          <p:nvPr>
            <p:extLst>
              <p:ext uri="{D42A27DB-BD31-4B8C-83A1-F6EECF244321}">
                <p14:modId xmlns:p14="http://schemas.microsoft.com/office/powerpoint/2010/main" val="3880428504"/>
              </p:ext>
            </p:extLst>
          </p:nvPr>
        </p:nvGraphicFramePr>
        <p:xfrm>
          <a:off x="6334428" y="3429000"/>
          <a:ext cx="5670749" cy="284740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Gráfico 3">
            <a:extLst>
              <a:ext uri="{FF2B5EF4-FFF2-40B4-BE49-F238E27FC236}">
                <a16:creationId xmlns:a16="http://schemas.microsoft.com/office/drawing/2014/main" id="{EA12B771-7F35-4FB3-AF70-EE93A1E521F2}"/>
              </a:ext>
            </a:extLst>
          </p:cNvPr>
          <p:cNvGraphicFramePr>
            <a:graphicFrameLocks/>
          </p:cNvGraphicFramePr>
          <p:nvPr>
            <p:extLst>
              <p:ext uri="{D42A27DB-BD31-4B8C-83A1-F6EECF244321}">
                <p14:modId xmlns:p14="http://schemas.microsoft.com/office/powerpoint/2010/main" val="4108781329"/>
              </p:ext>
            </p:extLst>
          </p:nvPr>
        </p:nvGraphicFramePr>
        <p:xfrm>
          <a:off x="6334429" y="581594"/>
          <a:ext cx="5670749" cy="28474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69728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72B7B-49FF-D5A5-6556-D8958863F001}"/>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53D8798-1B36-71A3-25F8-81F0C0FDBB9F}"/>
              </a:ext>
            </a:extLst>
          </p:cNvPr>
          <p:cNvSpPr>
            <a:spLocks noGrp="1"/>
          </p:cNvSpPr>
          <p:nvPr>
            <p:ph type="title"/>
          </p:nvPr>
        </p:nvSpPr>
        <p:spPr>
          <a:xfrm>
            <a:off x="277769" y="286002"/>
            <a:ext cx="5194983" cy="908617"/>
          </a:xfrm>
        </p:spPr>
        <p:txBody>
          <a:bodyPr>
            <a:normAutofit fontScale="90000"/>
          </a:bodyPr>
          <a:lstStyle/>
          <a:p>
            <a:r>
              <a:rPr lang="pt-PT" sz="3200" dirty="0"/>
              <a:t>Efeito da Nacionalidade e nível Socioeconómico na Retenção</a:t>
            </a:r>
            <a:endParaRPr lang="en-GB" sz="3200" dirty="0"/>
          </a:p>
        </p:txBody>
      </p:sp>
      <p:sp>
        <p:nvSpPr>
          <p:cNvPr id="3" name="Marcador de Posição de Conteúdo 2">
            <a:extLst>
              <a:ext uri="{FF2B5EF4-FFF2-40B4-BE49-F238E27FC236}">
                <a16:creationId xmlns:a16="http://schemas.microsoft.com/office/drawing/2014/main" id="{FD1CCCC2-037A-374D-37E7-310B4F2FC1B0}"/>
              </a:ext>
            </a:extLst>
          </p:cNvPr>
          <p:cNvSpPr>
            <a:spLocks noGrp="1"/>
          </p:cNvSpPr>
          <p:nvPr>
            <p:ph idx="1"/>
          </p:nvPr>
        </p:nvSpPr>
        <p:spPr>
          <a:xfrm>
            <a:off x="425250" y="1217274"/>
            <a:ext cx="5670749" cy="4760445"/>
          </a:xfrm>
        </p:spPr>
        <p:txBody>
          <a:bodyPr>
            <a:normAutofit/>
          </a:bodyPr>
          <a:lstStyle/>
          <a:p>
            <a:endParaRPr lang="pt-PT" sz="1800" dirty="0"/>
          </a:p>
          <a:p>
            <a:r>
              <a:rPr lang="pt-PT" sz="1800" dirty="0"/>
              <a:t>Sabemos que o nível socioeconómico (habitualmente medidos pelo escalão de  ASE e pelas habilitações das mães) influência o desempenho escolar, sendo responsável por mais de 40% dos resultados obtidos pelos alunos.</a:t>
            </a:r>
          </a:p>
          <a:p>
            <a:r>
              <a:rPr lang="pt-PT" sz="1800" dirty="0"/>
              <a:t>No nosso agrupamento, a comparação das retenções totais com as retenções de alunos desfavorecidos, não parece revelar diferenças significativas, apesar de haver mais alunos desfavorecidos retidos no 2º e 3º ciclos;</a:t>
            </a:r>
          </a:p>
          <a:p>
            <a:r>
              <a:rPr lang="pt-PT" sz="1800" dirty="0"/>
              <a:t>A percentagem de alunos estrangeiros retidos é superior aos portugueses, especialmente no 1º ciclo, onde a diferença é muito significativa. </a:t>
            </a:r>
          </a:p>
        </p:txBody>
      </p:sp>
      <p:sp>
        <p:nvSpPr>
          <p:cNvPr id="5" name="CaixaDeTexto 4">
            <a:extLst>
              <a:ext uri="{FF2B5EF4-FFF2-40B4-BE49-F238E27FC236}">
                <a16:creationId xmlns:a16="http://schemas.microsoft.com/office/drawing/2014/main" id="{CB18A5FA-6A9D-B02F-4220-F3A46B6D9B15}"/>
              </a:ext>
            </a:extLst>
          </p:cNvPr>
          <p:cNvSpPr txBox="1"/>
          <p:nvPr/>
        </p:nvSpPr>
        <p:spPr>
          <a:xfrm>
            <a:off x="277769" y="6387332"/>
            <a:ext cx="4225992" cy="369332"/>
          </a:xfrm>
          <a:prstGeom prst="rect">
            <a:avLst/>
          </a:prstGeom>
          <a:noFill/>
        </p:spPr>
        <p:txBody>
          <a:bodyPr wrap="square" rtlCol="0">
            <a:spAutoFit/>
          </a:bodyPr>
          <a:lstStyle/>
          <a:p>
            <a:r>
              <a:rPr lang="pt-PT" dirty="0"/>
              <a:t>Rui Ruas (Coordenador PTE) - 18/07/2025</a:t>
            </a:r>
            <a:endParaRPr lang="en-GB" dirty="0"/>
          </a:p>
        </p:txBody>
      </p:sp>
      <p:graphicFrame>
        <p:nvGraphicFramePr>
          <p:cNvPr id="6" name="Gráfico 5">
            <a:extLst>
              <a:ext uri="{FF2B5EF4-FFF2-40B4-BE49-F238E27FC236}">
                <a16:creationId xmlns:a16="http://schemas.microsoft.com/office/drawing/2014/main" id="{88981605-BC84-E04E-0E76-DDE4BEB83257}"/>
              </a:ext>
            </a:extLst>
          </p:cNvPr>
          <p:cNvGraphicFramePr>
            <a:graphicFrameLocks/>
          </p:cNvGraphicFramePr>
          <p:nvPr>
            <p:extLst>
              <p:ext uri="{D42A27DB-BD31-4B8C-83A1-F6EECF244321}">
                <p14:modId xmlns:p14="http://schemas.microsoft.com/office/powerpoint/2010/main" val="3429123087"/>
              </p:ext>
            </p:extLst>
          </p:nvPr>
        </p:nvGraphicFramePr>
        <p:xfrm>
          <a:off x="6719250" y="483626"/>
          <a:ext cx="4917731"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Gráfico 7">
            <a:extLst>
              <a:ext uri="{FF2B5EF4-FFF2-40B4-BE49-F238E27FC236}">
                <a16:creationId xmlns:a16="http://schemas.microsoft.com/office/drawing/2014/main" id="{E2958660-5DA3-E97B-1B78-3053F5FA7E16}"/>
              </a:ext>
            </a:extLst>
          </p:cNvPr>
          <p:cNvGraphicFramePr>
            <a:graphicFrameLocks/>
          </p:cNvGraphicFramePr>
          <p:nvPr>
            <p:extLst>
              <p:ext uri="{D42A27DB-BD31-4B8C-83A1-F6EECF244321}">
                <p14:modId xmlns:p14="http://schemas.microsoft.com/office/powerpoint/2010/main" val="3535483615"/>
              </p:ext>
            </p:extLst>
          </p:nvPr>
        </p:nvGraphicFramePr>
        <p:xfrm>
          <a:off x="6719249" y="3429000"/>
          <a:ext cx="4917731" cy="2743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9564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1707FD-1E73-32F6-7209-783AFB554B91}"/>
              </a:ext>
            </a:extLst>
          </p:cNvPr>
          <p:cNvSpPr>
            <a:spLocks noGrp="1"/>
          </p:cNvSpPr>
          <p:nvPr>
            <p:ph type="title"/>
          </p:nvPr>
        </p:nvSpPr>
        <p:spPr>
          <a:xfrm>
            <a:off x="471069" y="143904"/>
            <a:ext cx="11401382" cy="1325563"/>
          </a:xfrm>
        </p:spPr>
        <p:txBody>
          <a:bodyPr/>
          <a:lstStyle/>
          <a:p>
            <a:r>
              <a:rPr lang="pt-PT" dirty="0"/>
              <a:t>Evolução do número de alunos</a:t>
            </a:r>
            <a:endParaRPr lang="en-GB" dirty="0"/>
          </a:p>
        </p:txBody>
      </p:sp>
      <p:sp>
        <p:nvSpPr>
          <p:cNvPr id="3" name="Marcador de Posição de Conteúdo 2">
            <a:extLst>
              <a:ext uri="{FF2B5EF4-FFF2-40B4-BE49-F238E27FC236}">
                <a16:creationId xmlns:a16="http://schemas.microsoft.com/office/drawing/2014/main" id="{CB5D4EB5-29DB-CB60-31F1-E9A5000656C3}"/>
              </a:ext>
            </a:extLst>
          </p:cNvPr>
          <p:cNvSpPr>
            <a:spLocks noGrp="1"/>
          </p:cNvSpPr>
          <p:nvPr>
            <p:ph idx="1"/>
          </p:nvPr>
        </p:nvSpPr>
        <p:spPr>
          <a:xfrm>
            <a:off x="471070" y="1796129"/>
            <a:ext cx="5148066" cy="1947607"/>
          </a:xfrm>
        </p:spPr>
        <p:txBody>
          <a:bodyPr>
            <a:normAutofit fontScale="92500" lnSpcReduction="20000"/>
          </a:bodyPr>
          <a:lstStyle/>
          <a:p>
            <a:r>
              <a:rPr lang="pt-PT" sz="1800" dirty="0"/>
              <a:t>O Agrupamento tem atualmente 2114 alunos;</a:t>
            </a:r>
          </a:p>
          <a:p>
            <a:r>
              <a:rPr lang="pt-PT" sz="1800" dirty="0"/>
              <a:t>De 2020 para agora, cresceu  cerca de 23%, e 10% só no último ano;</a:t>
            </a:r>
          </a:p>
          <a:p>
            <a:r>
              <a:rPr lang="pt-PT" sz="1800" dirty="0"/>
              <a:t>Beneficiam de ASE 1092 alunos, que correspondem a 51,7% do total (em 21/22 era 35,3%);</a:t>
            </a:r>
          </a:p>
          <a:p>
            <a:r>
              <a:rPr lang="pt-PT" sz="1800" dirty="0"/>
              <a:t>Os escalões mais desfavorecidos (A e B) já correspondem a 786 alunos (37,2% do total de alunos).</a:t>
            </a:r>
          </a:p>
          <a:p>
            <a:endParaRPr lang="pt-PT" sz="1800" dirty="0"/>
          </a:p>
          <a:p>
            <a:endParaRPr lang="en-GB" dirty="0"/>
          </a:p>
        </p:txBody>
      </p:sp>
      <p:sp>
        <p:nvSpPr>
          <p:cNvPr id="7" name="Marcador de Posição de Conteúdo 2">
            <a:extLst>
              <a:ext uri="{FF2B5EF4-FFF2-40B4-BE49-F238E27FC236}">
                <a16:creationId xmlns:a16="http://schemas.microsoft.com/office/drawing/2014/main" id="{4BF5EB78-3C97-CE2A-B9A2-EED7198A25BE}"/>
              </a:ext>
            </a:extLst>
          </p:cNvPr>
          <p:cNvSpPr txBox="1">
            <a:spLocks/>
          </p:cNvSpPr>
          <p:nvPr/>
        </p:nvSpPr>
        <p:spPr>
          <a:xfrm>
            <a:off x="3141407" y="4203290"/>
            <a:ext cx="3871232" cy="23302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PT" sz="1800" dirty="0"/>
              <a:t>O aumento do número de alunos, este ano, foi de 189, dos quais 91 portugueses e </a:t>
            </a:r>
            <a:r>
              <a:rPr lang="pt-PT" sz="1800" b="1" dirty="0"/>
              <a:t>98 estrangeiros</a:t>
            </a:r>
            <a:r>
              <a:rPr lang="pt-PT" sz="1800" dirty="0"/>
              <a:t>);</a:t>
            </a:r>
          </a:p>
          <a:p>
            <a:r>
              <a:rPr lang="pt-PT" sz="1800" dirty="0"/>
              <a:t>Temos 476 alunos estrangeiros, de 31 nacionalidades;</a:t>
            </a:r>
          </a:p>
          <a:p>
            <a:r>
              <a:rPr lang="pt-PT" sz="1800" dirty="0"/>
              <a:t>O número de estrangeiros cresceu, desde 2017, de 4,2% para 22,5%;</a:t>
            </a:r>
          </a:p>
          <a:p>
            <a:endParaRPr lang="en-GB" dirty="0"/>
          </a:p>
        </p:txBody>
      </p:sp>
      <p:graphicFrame>
        <p:nvGraphicFramePr>
          <p:cNvPr id="5" name="Gráfico 4">
            <a:extLst>
              <a:ext uri="{FF2B5EF4-FFF2-40B4-BE49-F238E27FC236}">
                <a16:creationId xmlns:a16="http://schemas.microsoft.com/office/drawing/2014/main" id="{7BCA848E-837E-03E9-DD99-5F5D30A99ADD}"/>
              </a:ext>
            </a:extLst>
          </p:cNvPr>
          <p:cNvGraphicFramePr>
            <a:graphicFrameLocks/>
          </p:cNvGraphicFramePr>
          <p:nvPr>
            <p:extLst>
              <p:ext uri="{D42A27DB-BD31-4B8C-83A1-F6EECF244321}">
                <p14:modId xmlns:p14="http://schemas.microsoft.com/office/powerpoint/2010/main" val="3686601769"/>
              </p:ext>
            </p:extLst>
          </p:nvPr>
        </p:nvGraphicFramePr>
        <p:xfrm>
          <a:off x="6096001" y="1203373"/>
          <a:ext cx="5588350" cy="27701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áfico 5">
            <a:extLst>
              <a:ext uri="{FF2B5EF4-FFF2-40B4-BE49-F238E27FC236}">
                <a16:creationId xmlns:a16="http://schemas.microsoft.com/office/drawing/2014/main" id="{A4B7EFFE-BAF0-AC66-700B-7C82730C3B57}"/>
              </a:ext>
            </a:extLst>
          </p:cNvPr>
          <p:cNvGraphicFramePr>
            <a:graphicFrameLocks/>
          </p:cNvGraphicFramePr>
          <p:nvPr>
            <p:extLst>
              <p:ext uri="{D42A27DB-BD31-4B8C-83A1-F6EECF244321}">
                <p14:modId xmlns:p14="http://schemas.microsoft.com/office/powerpoint/2010/main" val="2900821680"/>
              </p:ext>
            </p:extLst>
          </p:nvPr>
        </p:nvGraphicFramePr>
        <p:xfrm>
          <a:off x="280219" y="3761463"/>
          <a:ext cx="3111909" cy="277206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Gráfico 7">
            <a:extLst>
              <a:ext uri="{FF2B5EF4-FFF2-40B4-BE49-F238E27FC236}">
                <a16:creationId xmlns:a16="http://schemas.microsoft.com/office/drawing/2014/main" id="{FB05A4A5-5CB8-4CB1-26D0-84B6054B1D3A}"/>
              </a:ext>
            </a:extLst>
          </p:cNvPr>
          <p:cNvGraphicFramePr>
            <a:graphicFrameLocks/>
          </p:cNvGraphicFramePr>
          <p:nvPr>
            <p:extLst>
              <p:ext uri="{D42A27DB-BD31-4B8C-83A1-F6EECF244321}">
                <p14:modId xmlns:p14="http://schemas.microsoft.com/office/powerpoint/2010/main" val="4048785680"/>
              </p:ext>
            </p:extLst>
          </p:nvPr>
        </p:nvGraphicFramePr>
        <p:xfrm>
          <a:off x="7057464" y="3942032"/>
          <a:ext cx="4977219" cy="27720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81876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1707FD-1E73-32F6-7209-783AFB554B91}"/>
              </a:ext>
            </a:extLst>
          </p:cNvPr>
          <p:cNvSpPr>
            <a:spLocks noGrp="1"/>
          </p:cNvSpPr>
          <p:nvPr>
            <p:ph type="title"/>
          </p:nvPr>
        </p:nvSpPr>
        <p:spPr>
          <a:xfrm>
            <a:off x="471069" y="143905"/>
            <a:ext cx="9792047" cy="991722"/>
          </a:xfrm>
        </p:spPr>
        <p:txBody>
          <a:bodyPr>
            <a:normAutofit/>
          </a:bodyPr>
          <a:lstStyle/>
          <a:p>
            <a:pPr algn="ctr"/>
            <a:r>
              <a:rPr lang="pt-PT" sz="3600" dirty="0"/>
              <a:t>Alunos Estrangeiros no agrupamento</a:t>
            </a:r>
            <a:endParaRPr lang="en-GB" sz="3600" dirty="0"/>
          </a:p>
        </p:txBody>
      </p:sp>
      <p:sp>
        <p:nvSpPr>
          <p:cNvPr id="3" name="Marcador de Posição de Conteúdo 2">
            <a:extLst>
              <a:ext uri="{FF2B5EF4-FFF2-40B4-BE49-F238E27FC236}">
                <a16:creationId xmlns:a16="http://schemas.microsoft.com/office/drawing/2014/main" id="{CB5D4EB5-29DB-CB60-31F1-E9A5000656C3}"/>
              </a:ext>
            </a:extLst>
          </p:cNvPr>
          <p:cNvSpPr>
            <a:spLocks noGrp="1"/>
          </p:cNvSpPr>
          <p:nvPr>
            <p:ph idx="1"/>
          </p:nvPr>
        </p:nvSpPr>
        <p:spPr>
          <a:xfrm>
            <a:off x="471069" y="1370418"/>
            <a:ext cx="4988035" cy="5125915"/>
          </a:xfrm>
        </p:spPr>
        <p:txBody>
          <a:bodyPr>
            <a:normAutofit fontScale="55000" lnSpcReduction="20000"/>
          </a:bodyPr>
          <a:lstStyle/>
          <a:p>
            <a:r>
              <a:rPr lang="pt-PT" dirty="0"/>
              <a:t>De 476 alunos estrangeiros, mais de metade (241) são brasileiros e 275 têm origem em países de língua oficial portuguesa;</a:t>
            </a:r>
          </a:p>
          <a:p>
            <a:r>
              <a:rPr lang="pt-PT" dirty="0"/>
              <a:t>O segundo país mais representado é o Nepal, com 75 alunos;</a:t>
            </a:r>
          </a:p>
          <a:p>
            <a:r>
              <a:rPr lang="pt-PT" dirty="0"/>
              <a:t>A escola Vítor Melícias tem atualmente 33.7% de alunos estrangeiros no 2º e 3º ciclos;</a:t>
            </a:r>
          </a:p>
          <a:p>
            <a:r>
              <a:rPr lang="pt-PT" dirty="0"/>
              <a:t>No Pré-escolar, os estabelecimentos com maior percentagem de alunos estrangeiros são os Jis de Sobreiro Curvo, A-dos-Cunhados e Boavista, com cerca de 25%;</a:t>
            </a:r>
          </a:p>
          <a:p>
            <a:r>
              <a:rPr lang="pt-PT" dirty="0"/>
              <a:t>No primeiro Ciclo, temos duas escolas que se destacam com mais de 60% de alunos estrangeiros: Palhagueiras, com um grande número de alunos Nepaleses e </a:t>
            </a:r>
            <a:r>
              <a:rPr lang="pt-PT" dirty="0" err="1"/>
              <a:t>Paúl</a:t>
            </a:r>
            <a:r>
              <a:rPr lang="pt-PT" dirty="0"/>
              <a:t>, com um grupo alargado de alunos Brasileiros;</a:t>
            </a:r>
          </a:p>
          <a:p>
            <a:r>
              <a:rPr lang="pt-PT" dirty="0"/>
              <a:t>Com mais de 30% de alunos estrangeiros no 1ºciclo, temos ainda as </a:t>
            </a:r>
            <a:r>
              <a:rPr lang="pt-PT" dirty="0" err="1"/>
              <a:t>Ebs</a:t>
            </a:r>
            <a:r>
              <a:rPr lang="pt-PT" dirty="0"/>
              <a:t> de A-dos-Cunhados (Brasileiros e Nepaleses) e Vítor Melícias (maioria de Brasileiros).</a:t>
            </a:r>
          </a:p>
          <a:p>
            <a:pPr marL="0" indent="0">
              <a:buNone/>
            </a:pPr>
            <a:endParaRPr lang="pt-PT" dirty="0"/>
          </a:p>
          <a:p>
            <a:pPr marL="0" indent="0">
              <a:buNone/>
            </a:pPr>
            <a:r>
              <a:rPr lang="pt-PT" dirty="0"/>
              <a:t>*destacámos as nacionalidades porque os alunos Nepaleses não dominam a Língua Portuguesa, o que representa um desafio adicional para todos e deve merecer uma atenção especial ao nível dos apoios educativos.  </a:t>
            </a:r>
          </a:p>
        </p:txBody>
      </p:sp>
      <p:graphicFrame>
        <p:nvGraphicFramePr>
          <p:cNvPr id="4" name="Gráfico 3">
            <a:extLst>
              <a:ext uri="{FF2B5EF4-FFF2-40B4-BE49-F238E27FC236}">
                <a16:creationId xmlns:a16="http://schemas.microsoft.com/office/drawing/2014/main" id="{21CCCD5B-3ED2-CDA5-243F-5774AA30297C}"/>
              </a:ext>
            </a:extLst>
          </p:cNvPr>
          <p:cNvGraphicFramePr>
            <a:graphicFrameLocks/>
          </p:cNvGraphicFramePr>
          <p:nvPr>
            <p:extLst>
              <p:ext uri="{D42A27DB-BD31-4B8C-83A1-F6EECF244321}">
                <p14:modId xmlns:p14="http://schemas.microsoft.com/office/powerpoint/2010/main" val="735110975"/>
              </p:ext>
            </p:extLst>
          </p:nvPr>
        </p:nvGraphicFramePr>
        <p:xfrm>
          <a:off x="4601497" y="143905"/>
          <a:ext cx="7388942" cy="67140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92379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188148"/>
            <a:ext cx="10515600" cy="1072638"/>
          </a:xfrm>
        </p:spPr>
        <p:txBody>
          <a:bodyPr/>
          <a:lstStyle/>
          <a:p>
            <a:r>
              <a:rPr lang="pt-PT" dirty="0"/>
              <a:t>Resultados Globais</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374213" y="1762221"/>
            <a:ext cx="4566498" cy="4351338"/>
          </a:xfrm>
        </p:spPr>
        <p:txBody>
          <a:bodyPr>
            <a:normAutofit/>
          </a:bodyPr>
          <a:lstStyle/>
          <a:p>
            <a:r>
              <a:rPr lang="pt-PT" sz="1800" dirty="0"/>
              <a:t>Nos últimos anos, os resultados do agrupamento acompanharam a média nacional, apesar de sempre 3 a 5 pontos percentuais abaixo dessa média;</a:t>
            </a:r>
          </a:p>
          <a:p>
            <a:r>
              <a:rPr lang="pt-PT" sz="1800" dirty="0"/>
              <a:t>Esse comportamento é esperado, dado que a média nacional não integra nenhuma ponderação socioeconómica;</a:t>
            </a:r>
          </a:p>
          <a:p>
            <a:r>
              <a:rPr lang="pt-PT" sz="1800" dirty="0"/>
              <a:t>Em 22/23 e 23/24, a taxa de sucesso global decresceu significativamente e este ano voltou a cair, mas só ligeiramente;</a:t>
            </a:r>
          </a:p>
          <a:p>
            <a:r>
              <a:rPr lang="pt-PT" sz="1800" dirty="0"/>
              <a:t>No ano letivo passado, os nossos resultados afastaram-se ainda mais da média nacional (ainda não estão disponíveis os dados nacionais relativos a 24/25).</a:t>
            </a:r>
            <a:endParaRPr lang="en-GB" sz="1800" dirty="0"/>
          </a:p>
        </p:txBody>
      </p:sp>
      <p:graphicFrame>
        <p:nvGraphicFramePr>
          <p:cNvPr id="5" name="Gráfico 4">
            <a:extLst>
              <a:ext uri="{FF2B5EF4-FFF2-40B4-BE49-F238E27FC236}">
                <a16:creationId xmlns:a16="http://schemas.microsoft.com/office/drawing/2014/main" id="{1E573756-F17B-0EE8-7C65-7EFAC0262349}"/>
              </a:ext>
            </a:extLst>
          </p:cNvPr>
          <p:cNvGraphicFramePr>
            <a:graphicFrameLocks/>
          </p:cNvGraphicFramePr>
          <p:nvPr>
            <p:extLst>
              <p:ext uri="{D42A27DB-BD31-4B8C-83A1-F6EECF244321}">
                <p14:modId xmlns:p14="http://schemas.microsoft.com/office/powerpoint/2010/main" val="3355092874"/>
              </p:ext>
            </p:extLst>
          </p:nvPr>
        </p:nvGraphicFramePr>
        <p:xfrm>
          <a:off x="5233289" y="1674788"/>
          <a:ext cx="6474402" cy="35084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6145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276638"/>
            <a:ext cx="10515600" cy="1072638"/>
          </a:xfrm>
        </p:spPr>
        <p:txBody>
          <a:bodyPr/>
          <a:lstStyle/>
          <a:p>
            <a:r>
              <a:rPr lang="pt-PT" dirty="0"/>
              <a:t>Resultados do 1º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602226" y="1291017"/>
            <a:ext cx="5282379" cy="4351338"/>
          </a:xfrm>
        </p:spPr>
        <p:txBody>
          <a:bodyPr>
            <a:normAutofit/>
          </a:bodyPr>
          <a:lstStyle/>
          <a:p>
            <a:r>
              <a:rPr lang="pt-PT" sz="1800" dirty="0"/>
              <a:t>O 1º ciclo apresenta uma taxa de sucesso entre os 96% e os 100%;</a:t>
            </a:r>
          </a:p>
          <a:p>
            <a:r>
              <a:rPr lang="pt-PT" sz="1800" dirty="0"/>
              <a:t>A taxa de sucesso tem vindo a crescer em linha com os resultados nacionais;</a:t>
            </a:r>
          </a:p>
          <a:p>
            <a:r>
              <a:rPr lang="pt-PT" sz="1800" dirty="0"/>
              <a:t>Este ano, observou-se uma diminuição da taxa de sucesso no 4º ano e uma melhoria no 2º ano.</a:t>
            </a:r>
            <a:endParaRPr lang="en-GB" sz="1800" dirty="0"/>
          </a:p>
        </p:txBody>
      </p:sp>
      <p:graphicFrame>
        <p:nvGraphicFramePr>
          <p:cNvPr id="4" name="Gráfico 3">
            <a:extLst>
              <a:ext uri="{FF2B5EF4-FFF2-40B4-BE49-F238E27FC236}">
                <a16:creationId xmlns:a16="http://schemas.microsoft.com/office/drawing/2014/main" id="{23B5576B-EDF7-4778-93F0-55E45FB08074}"/>
              </a:ext>
            </a:extLst>
          </p:cNvPr>
          <p:cNvGraphicFramePr>
            <a:graphicFrameLocks/>
          </p:cNvGraphicFramePr>
          <p:nvPr>
            <p:extLst>
              <p:ext uri="{D42A27DB-BD31-4B8C-83A1-F6EECF244321}">
                <p14:modId xmlns:p14="http://schemas.microsoft.com/office/powerpoint/2010/main" val="3590231624"/>
              </p:ext>
            </p:extLst>
          </p:nvPr>
        </p:nvGraphicFramePr>
        <p:xfrm>
          <a:off x="6110744" y="1024525"/>
          <a:ext cx="5906943" cy="30460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4">
            <a:extLst>
              <a:ext uri="{FF2B5EF4-FFF2-40B4-BE49-F238E27FC236}">
                <a16:creationId xmlns:a16="http://schemas.microsoft.com/office/drawing/2014/main" id="{2C7F3E2F-90BD-4AA2-B981-E52D4ECEE072}"/>
              </a:ext>
            </a:extLst>
          </p:cNvPr>
          <p:cNvGraphicFramePr>
            <a:graphicFrameLocks/>
          </p:cNvGraphicFramePr>
          <p:nvPr>
            <p:extLst>
              <p:ext uri="{D42A27DB-BD31-4B8C-83A1-F6EECF244321}">
                <p14:modId xmlns:p14="http://schemas.microsoft.com/office/powerpoint/2010/main" val="3930695545"/>
              </p:ext>
            </p:extLst>
          </p:nvPr>
        </p:nvGraphicFramePr>
        <p:xfrm>
          <a:off x="356063" y="3381112"/>
          <a:ext cx="6000846" cy="32002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ela 8">
            <a:extLst>
              <a:ext uri="{FF2B5EF4-FFF2-40B4-BE49-F238E27FC236}">
                <a16:creationId xmlns:a16="http://schemas.microsoft.com/office/drawing/2014/main" id="{359A4AA1-DCC2-595C-389F-2AD3CE16248D}"/>
              </a:ext>
            </a:extLst>
          </p:cNvPr>
          <p:cNvGraphicFramePr>
            <a:graphicFrameLocks noGrp="1"/>
          </p:cNvGraphicFramePr>
          <p:nvPr>
            <p:extLst>
              <p:ext uri="{D42A27DB-BD31-4B8C-83A1-F6EECF244321}">
                <p14:modId xmlns:p14="http://schemas.microsoft.com/office/powerpoint/2010/main" val="2504654822"/>
              </p:ext>
            </p:extLst>
          </p:nvPr>
        </p:nvGraphicFramePr>
        <p:xfrm>
          <a:off x="6603072" y="4451819"/>
          <a:ext cx="4986702" cy="1975320"/>
        </p:xfrm>
        <a:graphic>
          <a:graphicData uri="http://schemas.openxmlformats.org/drawingml/2006/table">
            <a:tbl>
              <a:tblPr>
                <a:tableStyleId>{5C22544A-7EE6-4342-B048-85BDC9FD1C3A}</a:tableStyleId>
              </a:tblPr>
              <a:tblGrid>
                <a:gridCol w="857804">
                  <a:extLst>
                    <a:ext uri="{9D8B030D-6E8A-4147-A177-3AD203B41FA5}">
                      <a16:colId xmlns:a16="http://schemas.microsoft.com/office/drawing/2014/main" val="1388380389"/>
                    </a:ext>
                  </a:extLst>
                </a:gridCol>
                <a:gridCol w="857804">
                  <a:extLst>
                    <a:ext uri="{9D8B030D-6E8A-4147-A177-3AD203B41FA5}">
                      <a16:colId xmlns:a16="http://schemas.microsoft.com/office/drawing/2014/main" val="4290253523"/>
                    </a:ext>
                  </a:extLst>
                </a:gridCol>
                <a:gridCol w="857804">
                  <a:extLst>
                    <a:ext uri="{9D8B030D-6E8A-4147-A177-3AD203B41FA5}">
                      <a16:colId xmlns:a16="http://schemas.microsoft.com/office/drawing/2014/main" val="1462246421"/>
                    </a:ext>
                  </a:extLst>
                </a:gridCol>
                <a:gridCol w="857804">
                  <a:extLst>
                    <a:ext uri="{9D8B030D-6E8A-4147-A177-3AD203B41FA5}">
                      <a16:colId xmlns:a16="http://schemas.microsoft.com/office/drawing/2014/main" val="3534989188"/>
                    </a:ext>
                  </a:extLst>
                </a:gridCol>
                <a:gridCol w="823493">
                  <a:extLst>
                    <a:ext uri="{9D8B030D-6E8A-4147-A177-3AD203B41FA5}">
                      <a16:colId xmlns:a16="http://schemas.microsoft.com/office/drawing/2014/main" val="290190864"/>
                    </a:ext>
                  </a:extLst>
                </a:gridCol>
                <a:gridCol w="731993">
                  <a:extLst>
                    <a:ext uri="{9D8B030D-6E8A-4147-A177-3AD203B41FA5}">
                      <a16:colId xmlns:a16="http://schemas.microsoft.com/office/drawing/2014/main" val="1565949726"/>
                    </a:ext>
                  </a:extLst>
                </a:gridCol>
              </a:tblGrid>
              <a:tr h="395064">
                <a:tc>
                  <a:txBody>
                    <a:bodyPr/>
                    <a:lstStyle/>
                    <a:p>
                      <a:pPr algn="ctr" fontAlgn="b">
                        <a:buNone/>
                      </a:pPr>
                      <a:r>
                        <a:rPr lang="pt-PT" sz="1200" b="0" i="0" u="none" strike="noStrike" dirty="0">
                          <a:solidFill>
                            <a:schemeClr val="tx1"/>
                          </a:solidFill>
                          <a:effectLst/>
                          <a:latin typeface="Arial" panose="020B0604020202020204" pitchFamily="34" charset="0"/>
                          <a:cs typeface="Arial" panose="020B0604020202020204" pitchFamily="34" charset="0"/>
                        </a:rPr>
                        <a:t>1ºCiclo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20/21</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21/22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22/23</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23/24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24/25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006240141"/>
                  </a:ext>
                </a:extLst>
              </a:tr>
              <a:tr h="395064">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1ºano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100.0%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100.0%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100.0%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99.5%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99.6%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1198080079"/>
                  </a:ext>
                </a:extLst>
              </a:tr>
              <a:tr h="395064">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2ºano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93.7%</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96.9%</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97.8%</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95.3%</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95.9%</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842116534"/>
                  </a:ext>
                </a:extLst>
              </a:tr>
              <a:tr h="395064">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3ºano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99.5%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99.5%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100.0%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99.6%</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98.6%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815403017"/>
                  </a:ext>
                </a:extLst>
              </a:tr>
              <a:tr h="395064">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4ºano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100.0%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99.5%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100.0%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99.0%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96.3%</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139485840"/>
                  </a:ext>
                </a:extLst>
              </a:tr>
            </a:tbl>
          </a:graphicData>
        </a:graphic>
      </p:graphicFrame>
    </p:spTree>
    <p:extLst>
      <p:ext uri="{BB962C8B-B14F-4D97-AF65-F5344CB8AC3E}">
        <p14:creationId xmlns:p14="http://schemas.microsoft.com/office/powerpoint/2010/main" val="1330209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602227" y="468362"/>
            <a:ext cx="4102508" cy="1072638"/>
          </a:xfrm>
        </p:spPr>
        <p:txBody>
          <a:bodyPr>
            <a:normAutofit fontScale="90000"/>
          </a:bodyPr>
          <a:lstStyle/>
          <a:p>
            <a:r>
              <a:rPr lang="pt-PT" dirty="0"/>
              <a:t>Resultados do 2º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602227" y="1748219"/>
            <a:ext cx="4823600" cy="4351338"/>
          </a:xfrm>
        </p:spPr>
        <p:txBody>
          <a:bodyPr>
            <a:normAutofit/>
          </a:bodyPr>
          <a:lstStyle/>
          <a:p>
            <a:r>
              <a:rPr lang="pt-PT" sz="1800" dirty="0"/>
              <a:t>Os resultados do 2º ciclo têm oscilado ao longo dos anos e acompanhado, de modo geral, os resultados nacionais;</a:t>
            </a:r>
          </a:p>
          <a:p>
            <a:r>
              <a:rPr lang="pt-PT" sz="1800" dirty="0"/>
              <a:t>Este ano, houve uma melhoria ligeira da taxa de sucesso, com especial relevância no 5ºano.</a:t>
            </a:r>
            <a:endParaRPr lang="en-GB" sz="1800" dirty="0"/>
          </a:p>
        </p:txBody>
      </p:sp>
      <p:graphicFrame>
        <p:nvGraphicFramePr>
          <p:cNvPr id="4" name="Gráfico 3">
            <a:extLst>
              <a:ext uri="{FF2B5EF4-FFF2-40B4-BE49-F238E27FC236}">
                <a16:creationId xmlns:a16="http://schemas.microsoft.com/office/drawing/2014/main" id="{8A7D0B12-AFFC-43C7-A92F-2D7B0AE5474C}"/>
              </a:ext>
            </a:extLst>
          </p:cNvPr>
          <p:cNvGraphicFramePr>
            <a:graphicFrameLocks/>
          </p:cNvGraphicFramePr>
          <p:nvPr>
            <p:extLst>
              <p:ext uri="{D42A27DB-BD31-4B8C-83A1-F6EECF244321}">
                <p14:modId xmlns:p14="http://schemas.microsoft.com/office/powerpoint/2010/main" val="1150796926"/>
              </p:ext>
            </p:extLst>
          </p:nvPr>
        </p:nvGraphicFramePr>
        <p:xfrm>
          <a:off x="5851468" y="353013"/>
          <a:ext cx="5976737" cy="33488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áfico 5">
            <a:extLst>
              <a:ext uri="{FF2B5EF4-FFF2-40B4-BE49-F238E27FC236}">
                <a16:creationId xmlns:a16="http://schemas.microsoft.com/office/drawing/2014/main" id="{4321B565-3DE3-429A-8A0D-796018299811}"/>
              </a:ext>
            </a:extLst>
          </p:cNvPr>
          <p:cNvGraphicFramePr>
            <a:graphicFrameLocks/>
          </p:cNvGraphicFramePr>
          <p:nvPr>
            <p:extLst>
              <p:ext uri="{D42A27DB-BD31-4B8C-83A1-F6EECF244321}">
                <p14:modId xmlns:p14="http://schemas.microsoft.com/office/powerpoint/2010/main" val="2591400631"/>
              </p:ext>
            </p:extLst>
          </p:nvPr>
        </p:nvGraphicFramePr>
        <p:xfrm>
          <a:off x="250723" y="3429000"/>
          <a:ext cx="6113918" cy="32077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Tabela 9">
            <a:extLst>
              <a:ext uri="{FF2B5EF4-FFF2-40B4-BE49-F238E27FC236}">
                <a16:creationId xmlns:a16="http://schemas.microsoft.com/office/drawing/2014/main" id="{3A37F107-43BA-4CA3-9554-5E53FAF5B074}"/>
              </a:ext>
            </a:extLst>
          </p:cNvPr>
          <p:cNvGraphicFramePr>
            <a:graphicFrameLocks noGrp="1"/>
          </p:cNvGraphicFramePr>
          <p:nvPr>
            <p:extLst>
              <p:ext uri="{D42A27DB-BD31-4B8C-83A1-F6EECF244321}">
                <p14:modId xmlns:p14="http://schemas.microsoft.com/office/powerpoint/2010/main" val="1592013619"/>
              </p:ext>
            </p:extLst>
          </p:nvPr>
        </p:nvGraphicFramePr>
        <p:xfrm>
          <a:off x="7026323" y="4474676"/>
          <a:ext cx="4140199" cy="1389266"/>
        </p:xfrm>
        <a:graphic>
          <a:graphicData uri="http://schemas.openxmlformats.org/drawingml/2006/table">
            <a:tbl>
              <a:tblPr>
                <a:tableStyleId>{5C22544A-7EE6-4342-B048-85BDC9FD1C3A}</a:tableStyleId>
              </a:tblPr>
              <a:tblGrid>
                <a:gridCol w="712190">
                  <a:extLst>
                    <a:ext uri="{9D8B030D-6E8A-4147-A177-3AD203B41FA5}">
                      <a16:colId xmlns:a16="http://schemas.microsoft.com/office/drawing/2014/main" val="3835471323"/>
                    </a:ext>
                  </a:extLst>
                </a:gridCol>
                <a:gridCol w="712190">
                  <a:extLst>
                    <a:ext uri="{9D8B030D-6E8A-4147-A177-3AD203B41FA5}">
                      <a16:colId xmlns:a16="http://schemas.microsoft.com/office/drawing/2014/main" val="1238964669"/>
                    </a:ext>
                  </a:extLst>
                </a:gridCol>
                <a:gridCol w="712190">
                  <a:extLst>
                    <a:ext uri="{9D8B030D-6E8A-4147-A177-3AD203B41FA5}">
                      <a16:colId xmlns:a16="http://schemas.microsoft.com/office/drawing/2014/main" val="428635855"/>
                    </a:ext>
                  </a:extLst>
                </a:gridCol>
                <a:gridCol w="712190">
                  <a:extLst>
                    <a:ext uri="{9D8B030D-6E8A-4147-A177-3AD203B41FA5}">
                      <a16:colId xmlns:a16="http://schemas.microsoft.com/office/drawing/2014/main" val="3403828721"/>
                    </a:ext>
                  </a:extLst>
                </a:gridCol>
                <a:gridCol w="683703">
                  <a:extLst>
                    <a:ext uri="{9D8B030D-6E8A-4147-A177-3AD203B41FA5}">
                      <a16:colId xmlns:a16="http://schemas.microsoft.com/office/drawing/2014/main" val="28815068"/>
                    </a:ext>
                  </a:extLst>
                </a:gridCol>
                <a:gridCol w="607736">
                  <a:extLst>
                    <a:ext uri="{9D8B030D-6E8A-4147-A177-3AD203B41FA5}">
                      <a16:colId xmlns:a16="http://schemas.microsoft.com/office/drawing/2014/main" val="1538697947"/>
                    </a:ext>
                  </a:extLst>
                </a:gridCol>
              </a:tblGrid>
              <a:tr h="455497">
                <a:tc>
                  <a:txBody>
                    <a:bodyPr/>
                    <a:lstStyle/>
                    <a:p>
                      <a:pPr algn="ctr" fontAlgn="ctr">
                        <a:buNone/>
                      </a:pPr>
                      <a:r>
                        <a:rPr lang="pt-PT" sz="1200" b="0" i="0" u="none" strike="noStrike" dirty="0">
                          <a:solidFill>
                            <a:schemeClr val="tx1"/>
                          </a:solidFill>
                          <a:effectLst/>
                          <a:latin typeface="Arial" panose="020B0604020202020204" pitchFamily="34" charset="0"/>
                          <a:cs typeface="Arial" panose="020B0604020202020204" pitchFamily="34" charset="0"/>
                        </a:rPr>
                        <a:t>2ºCiclo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20/21</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21/22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22/23</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23/24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24/25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902296412"/>
                  </a:ext>
                </a:extLst>
              </a:tr>
              <a:tr h="455497">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5ºano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100.0%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95.6%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98.5%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91.87%</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94.1%</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1258370706"/>
                  </a:ext>
                </a:extLst>
              </a:tr>
              <a:tr h="478272">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6ºano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94.8%</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94.5%</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94.5%</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94.00%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93.1%</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1413204290"/>
                  </a:ext>
                </a:extLst>
              </a:tr>
            </a:tbl>
          </a:graphicData>
        </a:graphic>
      </p:graphicFrame>
    </p:spTree>
    <p:extLst>
      <p:ext uri="{BB962C8B-B14F-4D97-AF65-F5344CB8AC3E}">
        <p14:creationId xmlns:p14="http://schemas.microsoft.com/office/powerpoint/2010/main" val="2083941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469493" y="286002"/>
            <a:ext cx="6040539" cy="908617"/>
          </a:xfrm>
        </p:spPr>
        <p:txBody>
          <a:bodyPr>
            <a:normAutofit/>
          </a:bodyPr>
          <a:lstStyle/>
          <a:p>
            <a:r>
              <a:rPr lang="pt-PT" sz="4000" dirty="0"/>
              <a:t>Resultados do 3º Ciclo</a:t>
            </a:r>
            <a:endParaRPr lang="en-GB" sz="40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366259" y="1202526"/>
            <a:ext cx="5352154" cy="3819850"/>
          </a:xfrm>
        </p:spPr>
        <p:txBody>
          <a:bodyPr>
            <a:normAutofit/>
          </a:bodyPr>
          <a:lstStyle/>
          <a:p>
            <a:r>
              <a:rPr lang="pt-PT" sz="1800" dirty="0"/>
              <a:t>Os resultados do 3º ciclo melhoraram ligeiramente em 24/25, devido à melhoria significativa do 9ºano (5.7%);</a:t>
            </a:r>
          </a:p>
          <a:p>
            <a:r>
              <a:rPr lang="pt-PT" sz="1800" dirty="0"/>
              <a:t>A taxa de sucesso tem ficado sistematicamente abaixo da nacional, o que é esperado, dadas as características socioeconómicas dos nossos alunos;</a:t>
            </a:r>
          </a:p>
          <a:p>
            <a:r>
              <a:rPr lang="pt-PT" sz="1800" dirty="0"/>
              <a:t>Nos dois anos anteriores, a taxa de sucesso teve uma queda significativa e afastou-se da média nacional;</a:t>
            </a:r>
          </a:p>
          <a:p>
            <a:r>
              <a:rPr lang="pt-PT" sz="1800" dirty="0"/>
              <a:t>Este ano, a taxa de sucesso do 7ºano voltou a descer ligeiramente.</a:t>
            </a:r>
          </a:p>
        </p:txBody>
      </p:sp>
      <p:graphicFrame>
        <p:nvGraphicFramePr>
          <p:cNvPr id="4" name="Gráfico 3">
            <a:extLst>
              <a:ext uri="{FF2B5EF4-FFF2-40B4-BE49-F238E27FC236}">
                <a16:creationId xmlns:a16="http://schemas.microsoft.com/office/drawing/2014/main" id="{339C5C04-CB59-4009-AE5B-89FB2E787BE7}"/>
              </a:ext>
            </a:extLst>
          </p:cNvPr>
          <p:cNvGraphicFramePr>
            <a:graphicFrameLocks/>
          </p:cNvGraphicFramePr>
          <p:nvPr>
            <p:extLst>
              <p:ext uri="{D42A27DB-BD31-4B8C-83A1-F6EECF244321}">
                <p14:modId xmlns:p14="http://schemas.microsoft.com/office/powerpoint/2010/main" val="3192379476"/>
              </p:ext>
            </p:extLst>
          </p:nvPr>
        </p:nvGraphicFramePr>
        <p:xfrm>
          <a:off x="5718413" y="558858"/>
          <a:ext cx="6079784" cy="31806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4">
            <a:extLst>
              <a:ext uri="{FF2B5EF4-FFF2-40B4-BE49-F238E27FC236}">
                <a16:creationId xmlns:a16="http://schemas.microsoft.com/office/drawing/2014/main" id="{367E92E5-09BC-4208-8265-04AFAC83E527}"/>
              </a:ext>
            </a:extLst>
          </p:cNvPr>
          <p:cNvGraphicFramePr>
            <a:graphicFrameLocks/>
          </p:cNvGraphicFramePr>
          <p:nvPr>
            <p:extLst>
              <p:ext uri="{D42A27DB-BD31-4B8C-83A1-F6EECF244321}">
                <p14:modId xmlns:p14="http://schemas.microsoft.com/office/powerpoint/2010/main" val="2076073039"/>
              </p:ext>
            </p:extLst>
          </p:nvPr>
        </p:nvGraphicFramePr>
        <p:xfrm>
          <a:off x="5581934" y="3878773"/>
          <a:ext cx="6216263" cy="26624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Tabela 7">
            <a:extLst>
              <a:ext uri="{FF2B5EF4-FFF2-40B4-BE49-F238E27FC236}">
                <a16:creationId xmlns:a16="http://schemas.microsoft.com/office/drawing/2014/main" id="{2A89712D-370F-2D57-D599-D7E38072776A}"/>
              </a:ext>
            </a:extLst>
          </p:cNvPr>
          <p:cNvGraphicFramePr>
            <a:graphicFrameLocks noGrp="1"/>
          </p:cNvGraphicFramePr>
          <p:nvPr>
            <p:extLst>
              <p:ext uri="{D42A27DB-BD31-4B8C-83A1-F6EECF244321}">
                <p14:modId xmlns:p14="http://schemas.microsoft.com/office/powerpoint/2010/main" val="4119349485"/>
              </p:ext>
            </p:extLst>
          </p:nvPr>
        </p:nvGraphicFramePr>
        <p:xfrm>
          <a:off x="903997" y="4652713"/>
          <a:ext cx="4140199" cy="1584092"/>
        </p:xfrm>
        <a:graphic>
          <a:graphicData uri="http://schemas.openxmlformats.org/drawingml/2006/table">
            <a:tbl>
              <a:tblPr>
                <a:tableStyleId>{5C22544A-7EE6-4342-B048-85BDC9FD1C3A}</a:tableStyleId>
              </a:tblPr>
              <a:tblGrid>
                <a:gridCol w="712190">
                  <a:extLst>
                    <a:ext uri="{9D8B030D-6E8A-4147-A177-3AD203B41FA5}">
                      <a16:colId xmlns:a16="http://schemas.microsoft.com/office/drawing/2014/main" val="3990186273"/>
                    </a:ext>
                  </a:extLst>
                </a:gridCol>
                <a:gridCol w="712190">
                  <a:extLst>
                    <a:ext uri="{9D8B030D-6E8A-4147-A177-3AD203B41FA5}">
                      <a16:colId xmlns:a16="http://schemas.microsoft.com/office/drawing/2014/main" val="3676123892"/>
                    </a:ext>
                  </a:extLst>
                </a:gridCol>
                <a:gridCol w="712190">
                  <a:extLst>
                    <a:ext uri="{9D8B030D-6E8A-4147-A177-3AD203B41FA5}">
                      <a16:colId xmlns:a16="http://schemas.microsoft.com/office/drawing/2014/main" val="3743330237"/>
                    </a:ext>
                  </a:extLst>
                </a:gridCol>
                <a:gridCol w="712190">
                  <a:extLst>
                    <a:ext uri="{9D8B030D-6E8A-4147-A177-3AD203B41FA5}">
                      <a16:colId xmlns:a16="http://schemas.microsoft.com/office/drawing/2014/main" val="1249741786"/>
                    </a:ext>
                  </a:extLst>
                </a:gridCol>
                <a:gridCol w="683703">
                  <a:extLst>
                    <a:ext uri="{9D8B030D-6E8A-4147-A177-3AD203B41FA5}">
                      <a16:colId xmlns:a16="http://schemas.microsoft.com/office/drawing/2014/main" val="910607220"/>
                    </a:ext>
                  </a:extLst>
                </a:gridCol>
                <a:gridCol w="607736">
                  <a:extLst>
                    <a:ext uri="{9D8B030D-6E8A-4147-A177-3AD203B41FA5}">
                      <a16:colId xmlns:a16="http://schemas.microsoft.com/office/drawing/2014/main" val="109207237"/>
                    </a:ext>
                  </a:extLst>
                </a:gridCol>
              </a:tblGrid>
              <a:tr h="396023">
                <a:tc>
                  <a:txBody>
                    <a:bodyPr/>
                    <a:lstStyle/>
                    <a:p>
                      <a:pPr algn="ctr" fontAlgn="ctr">
                        <a:buNone/>
                      </a:pPr>
                      <a:r>
                        <a:rPr lang="pt-PT" sz="1200" b="0" i="0" u="none" strike="noStrike" dirty="0">
                          <a:solidFill>
                            <a:schemeClr val="tx1"/>
                          </a:solidFill>
                          <a:effectLst/>
                          <a:latin typeface="Arial" panose="020B0604020202020204" pitchFamily="34" charset="0"/>
                          <a:cs typeface="Arial" panose="020B0604020202020204" pitchFamily="34" charset="0"/>
                        </a:rPr>
                        <a:t>3ºCiclo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20/21</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21/22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22/23</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23/24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24/25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525998673"/>
                  </a:ext>
                </a:extLst>
              </a:tr>
              <a:tr h="396023">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7ºano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85.0%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92.6%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86.5%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85.40%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82.1%</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059992821"/>
                  </a:ext>
                </a:extLst>
              </a:tr>
              <a:tr h="396023">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8ºano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91.2%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92.8%</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87.8%</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82.98%</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82.5%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1541197393"/>
                  </a:ext>
                </a:extLst>
              </a:tr>
              <a:tr h="396023">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9ºano</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94.6%</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93.9%</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81.4%</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82.31%</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88.0%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534948350"/>
                  </a:ext>
                </a:extLst>
              </a:tr>
            </a:tbl>
          </a:graphicData>
        </a:graphic>
      </p:graphicFrame>
    </p:spTree>
    <p:extLst>
      <p:ext uri="{BB962C8B-B14F-4D97-AF65-F5344CB8AC3E}">
        <p14:creationId xmlns:p14="http://schemas.microsoft.com/office/powerpoint/2010/main" val="3767940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307265" y="286002"/>
            <a:ext cx="6040539" cy="908617"/>
          </a:xfrm>
        </p:spPr>
        <p:txBody>
          <a:bodyPr>
            <a:normAutofit fontScale="90000"/>
          </a:bodyPr>
          <a:lstStyle/>
          <a:p>
            <a:r>
              <a:rPr lang="pt-PT" dirty="0"/>
              <a:t>Resultados do 3º Ciclo</a:t>
            </a:r>
            <a:endParaRPr lang="en-GB"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0" y="1453242"/>
            <a:ext cx="5652165" cy="4814823"/>
          </a:xfrm>
        </p:spPr>
        <p:txBody>
          <a:bodyPr>
            <a:normAutofit/>
          </a:bodyPr>
          <a:lstStyle/>
          <a:p>
            <a:r>
              <a:rPr lang="pt-PT" sz="1800" dirty="0"/>
              <a:t>A Escola Gaspar Campello tem apresentado taxas de sucesso em linha com as nacionais e sempre superiores à Escola Vítor Melícias;</a:t>
            </a:r>
          </a:p>
          <a:p>
            <a:r>
              <a:rPr lang="pt-PT" sz="1800" dirty="0"/>
              <a:t>A taxa de sucesso do 8ºano em Campelos diminui muito significativamente (-11%) este ano, enquanto o 9º ano melhorou em 8,6%;</a:t>
            </a:r>
          </a:p>
          <a:p>
            <a:r>
              <a:rPr lang="pt-PT" sz="1800" dirty="0"/>
              <a:t>Na escola Vítor Melícias houve melhorias significativas no 8º e 9º anos, e uma descida de cerca de 4% no 7ºano;</a:t>
            </a:r>
          </a:p>
          <a:p>
            <a:r>
              <a:rPr lang="en-GB" sz="1800" dirty="0"/>
              <a:t>A taxa de </a:t>
            </a:r>
            <a:r>
              <a:rPr lang="en-GB" sz="1800" dirty="0" err="1"/>
              <a:t>sucesso</a:t>
            </a:r>
            <a:r>
              <a:rPr lang="en-GB" sz="1800" dirty="0"/>
              <a:t> global do 3ºciclo da VM é de 87% , </a:t>
            </a:r>
            <a:r>
              <a:rPr lang="en-GB" sz="1800" dirty="0" err="1"/>
              <a:t>enquanto</a:t>
            </a:r>
            <a:r>
              <a:rPr lang="en-GB" sz="1800" dirty="0"/>
              <a:t> que </a:t>
            </a:r>
            <a:r>
              <a:rPr lang="en-GB" sz="1800" dirty="0" err="1"/>
              <a:t>na</a:t>
            </a:r>
            <a:r>
              <a:rPr lang="en-GB" sz="1800" dirty="0"/>
              <a:t> GC é de 96%.</a:t>
            </a:r>
          </a:p>
        </p:txBody>
      </p:sp>
      <p:graphicFrame>
        <p:nvGraphicFramePr>
          <p:cNvPr id="6" name="Gráfico 5">
            <a:extLst>
              <a:ext uri="{FF2B5EF4-FFF2-40B4-BE49-F238E27FC236}">
                <a16:creationId xmlns:a16="http://schemas.microsoft.com/office/drawing/2014/main" id="{7C817261-0D4E-600A-DFFA-BD46B1B78876}"/>
              </a:ext>
            </a:extLst>
          </p:cNvPr>
          <p:cNvGraphicFramePr>
            <a:graphicFrameLocks/>
          </p:cNvGraphicFramePr>
          <p:nvPr>
            <p:extLst>
              <p:ext uri="{D42A27DB-BD31-4B8C-83A1-F6EECF244321}">
                <p14:modId xmlns:p14="http://schemas.microsoft.com/office/powerpoint/2010/main" val="3977181294"/>
              </p:ext>
            </p:extLst>
          </p:nvPr>
        </p:nvGraphicFramePr>
        <p:xfrm>
          <a:off x="6077415" y="439257"/>
          <a:ext cx="5807320" cy="379352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ela 6">
            <a:extLst>
              <a:ext uri="{FF2B5EF4-FFF2-40B4-BE49-F238E27FC236}">
                <a16:creationId xmlns:a16="http://schemas.microsoft.com/office/drawing/2014/main" id="{9DCE1342-FA7C-ECD8-7D77-C798DA19AB34}"/>
              </a:ext>
            </a:extLst>
          </p:cNvPr>
          <p:cNvGraphicFramePr>
            <a:graphicFrameLocks noGrp="1"/>
          </p:cNvGraphicFramePr>
          <p:nvPr>
            <p:extLst>
              <p:ext uri="{D42A27DB-BD31-4B8C-83A1-F6EECF244321}">
                <p14:modId xmlns:p14="http://schemas.microsoft.com/office/powerpoint/2010/main" val="1591261108"/>
              </p:ext>
            </p:extLst>
          </p:nvPr>
        </p:nvGraphicFramePr>
        <p:xfrm>
          <a:off x="6077415" y="4491409"/>
          <a:ext cx="5652164" cy="1988322"/>
        </p:xfrm>
        <a:graphic>
          <a:graphicData uri="http://schemas.openxmlformats.org/drawingml/2006/table">
            <a:tbl>
              <a:tblPr>
                <a:tableStyleId>{5C22544A-7EE6-4342-B048-85BDC9FD1C3A}</a:tableStyleId>
              </a:tblPr>
              <a:tblGrid>
                <a:gridCol w="807452">
                  <a:extLst>
                    <a:ext uri="{9D8B030D-6E8A-4147-A177-3AD203B41FA5}">
                      <a16:colId xmlns:a16="http://schemas.microsoft.com/office/drawing/2014/main" val="852212025"/>
                    </a:ext>
                  </a:extLst>
                </a:gridCol>
                <a:gridCol w="807452">
                  <a:extLst>
                    <a:ext uri="{9D8B030D-6E8A-4147-A177-3AD203B41FA5}">
                      <a16:colId xmlns:a16="http://schemas.microsoft.com/office/drawing/2014/main" val="1612038590"/>
                    </a:ext>
                  </a:extLst>
                </a:gridCol>
                <a:gridCol w="807452">
                  <a:extLst>
                    <a:ext uri="{9D8B030D-6E8A-4147-A177-3AD203B41FA5}">
                      <a16:colId xmlns:a16="http://schemas.microsoft.com/office/drawing/2014/main" val="3630116748"/>
                    </a:ext>
                  </a:extLst>
                </a:gridCol>
                <a:gridCol w="807452">
                  <a:extLst>
                    <a:ext uri="{9D8B030D-6E8A-4147-A177-3AD203B41FA5}">
                      <a16:colId xmlns:a16="http://schemas.microsoft.com/office/drawing/2014/main" val="2212116795"/>
                    </a:ext>
                  </a:extLst>
                </a:gridCol>
                <a:gridCol w="807452">
                  <a:extLst>
                    <a:ext uri="{9D8B030D-6E8A-4147-A177-3AD203B41FA5}">
                      <a16:colId xmlns:a16="http://schemas.microsoft.com/office/drawing/2014/main" val="3933000780"/>
                    </a:ext>
                  </a:extLst>
                </a:gridCol>
                <a:gridCol w="807452">
                  <a:extLst>
                    <a:ext uri="{9D8B030D-6E8A-4147-A177-3AD203B41FA5}">
                      <a16:colId xmlns:a16="http://schemas.microsoft.com/office/drawing/2014/main" val="994546533"/>
                    </a:ext>
                  </a:extLst>
                </a:gridCol>
                <a:gridCol w="807452">
                  <a:extLst>
                    <a:ext uri="{9D8B030D-6E8A-4147-A177-3AD203B41FA5}">
                      <a16:colId xmlns:a16="http://schemas.microsoft.com/office/drawing/2014/main" val="252787068"/>
                    </a:ext>
                  </a:extLst>
                </a:gridCol>
              </a:tblGrid>
              <a:tr h="284046">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 </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 </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21/22</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22/23</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23/24</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24/25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diferença</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081649048"/>
                  </a:ext>
                </a:extLst>
              </a:tr>
              <a:tr h="284046">
                <a:tc rowSpan="3">
                  <a:txBody>
                    <a:bodyPr/>
                    <a:lstStyle/>
                    <a:p>
                      <a:pPr algn="ctr" fontAlgn="ctr">
                        <a:buNone/>
                      </a:pPr>
                      <a:r>
                        <a:rPr lang="en-GB" sz="1200" u="none" strike="noStrike" dirty="0">
                          <a:solidFill>
                            <a:srgbClr val="FF0000"/>
                          </a:solidFill>
                          <a:effectLst/>
                          <a:latin typeface="Arial" panose="020B0604020202020204" pitchFamily="34" charset="0"/>
                          <a:cs typeface="Arial" panose="020B0604020202020204" pitchFamily="34" charset="0"/>
                        </a:rPr>
                        <a:t>VM</a:t>
                      </a:r>
                      <a:endParaRPr lang="en-GB" sz="12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7º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92.4%</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83.0%</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78.9%</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74.8%</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0000"/>
                          </a:solidFill>
                          <a:effectLst/>
                          <a:latin typeface="Arial" panose="020B0604020202020204" pitchFamily="34" charset="0"/>
                          <a:cs typeface="Arial" panose="020B0604020202020204" pitchFamily="34" charset="0"/>
                        </a:rPr>
                        <a:t>-4.1%</a:t>
                      </a:r>
                      <a:endParaRPr lang="en-GB" sz="12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978748090"/>
                  </a:ext>
                </a:extLst>
              </a:tr>
              <a:tr h="284046">
                <a:tc vMerge="1">
                  <a:txBody>
                    <a:bodyPr/>
                    <a:lstStyle/>
                    <a:p>
                      <a:endParaRPr lang="en-GB"/>
                    </a:p>
                  </a:txBody>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8º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91.6%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dirty="0">
                          <a:solidFill>
                            <a:schemeClr val="tx1"/>
                          </a:solidFill>
                          <a:effectLst/>
                          <a:latin typeface="Arial" panose="020B0604020202020204" pitchFamily="34" charset="0"/>
                          <a:cs typeface="Arial" panose="020B0604020202020204" pitchFamily="34" charset="0"/>
                        </a:rPr>
                        <a:t>82.7%</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76.5%</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80.4%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0000"/>
                          </a:solidFill>
                          <a:effectLst/>
                          <a:latin typeface="Arial" panose="020B0604020202020204" pitchFamily="34" charset="0"/>
                          <a:cs typeface="Arial" panose="020B0604020202020204" pitchFamily="34" charset="0"/>
                        </a:rPr>
                        <a:t>3.9%</a:t>
                      </a:r>
                      <a:endParaRPr lang="en-GB" sz="12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680099311"/>
                  </a:ext>
                </a:extLst>
              </a:tr>
              <a:tr h="284046">
                <a:tc vMerge="1">
                  <a:txBody>
                    <a:bodyPr/>
                    <a:lstStyle/>
                    <a:p>
                      <a:endParaRPr lang="en-GB"/>
                    </a:p>
                  </a:txBody>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92.4%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82.4%</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79.8%</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84.1%</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0000"/>
                          </a:solidFill>
                          <a:effectLst/>
                          <a:latin typeface="Arial" panose="020B0604020202020204" pitchFamily="34" charset="0"/>
                          <a:cs typeface="Arial" panose="020B0604020202020204" pitchFamily="34" charset="0"/>
                        </a:rPr>
                        <a:t>4.3%</a:t>
                      </a:r>
                      <a:endParaRPr lang="en-GB" sz="1200" b="0" i="0" u="none" strike="noStrike" dirty="0">
                        <a:solidFill>
                          <a:srgbClr val="FF00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672989531"/>
                  </a:ext>
                </a:extLst>
              </a:tr>
              <a:tr h="284046">
                <a:tc rowSpan="3">
                  <a:txBody>
                    <a:bodyPr/>
                    <a:lstStyle/>
                    <a:p>
                      <a:pPr algn="ctr" fontAlgn="ctr">
                        <a:buNone/>
                      </a:pPr>
                      <a:r>
                        <a:rPr lang="en-GB" sz="1200" u="none" strike="noStrike" dirty="0">
                          <a:solidFill>
                            <a:srgbClr val="FFFF00"/>
                          </a:solidFill>
                          <a:effectLst/>
                          <a:latin typeface="Arial" panose="020B0604020202020204" pitchFamily="34" charset="0"/>
                          <a:cs typeface="Arial" panose="020B0604020202020204" pitchFamily="34" charset="0"/>
                        </a:rPr>
                        <a:t>GC</a:t>
                      </a:r>
                      <a:endParaRPr lang="en-GB" sz="1200" b="0" i="0" u="none" strike="noStrike" dirty="0">
                        <a:solidFill>
                          <a:srgbClr val="FFFF00"/>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7º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93.0%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93.3%</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97.9%</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96.5%</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FF00"/>
                          </a:solidFill>
                          <a:effectLst/>
                          <a:latin typeface="Arial" panose="020B0604020202020204" pitchFamily="34" charset="0"/>
                          <a:cs typeface="Arial" panose="020B0604020202020204" pitchFamily="34" charset="0"/>
                        </a:rPr>
                        <a:t>-1.4%</a:t>
                      </a:r>
                      <a:endParaRPr lang="en-GB" sz="1200" b="0" i="0" u="none" strike="noStrike" dirty="0">
                        <a:solidFill>
                          <a:srgbClr val="FFFF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2379163417"/>
                  </a:ext>
                </a:extLst>
              </a:tr>
              <a:tr h="284046">
                <a:tc vMerge="1">
                  <a:txBody>
                    <a:bodyPr/>
                    <a:lstStyle/>
                    <a:p>
                      <a:endParaRPr lang="en-GB"/>
                    </a:p>
                  </a:txBody>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8º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95.2%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97.6%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97.7%</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chemeClr val="tx1"/>
                          </a:solidFill>
                          <a:effectLst/>
                          <a:latin typeface="Arial" panose="020B0604020202020204" pitchFamily="34" charset="0"/>
                          <a:cs typeface="Arial" panose="020B0604020202020204" pitchFamily="34" charset="0"/>
                        </a:rPr>
                        <a:t>86.7%</a:t>
                      </a:r>
                      <a:endParaRPr lang="en-GB" sz="1200" b="0" i="0" u="none" strike="noStrike" dirty="0">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FF00"/>
                          </a:solidFill>
                          <a:effectLst/>
                          <a:latin typeface="Arial" panose="020B0604020202020204" pitchFamily="34" charset="0"/>
                          <a:cs typeface="Arial" panose="020B0604020202020204" pitchFamily="34" charset="0"/>
                        </a:rPr>
                        <a:t>-11.0%</a:t>
                      </a:r>
                      <a:endParaRPr lang="en-GB" sz="1200" b="0" i="0" u="none" strike="noStrike" dirty="0">
                        <a:solidFill>
                          <a:srgbClr val="FFFF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921634736"/>
                  </a:ext>
                </a:extLst>
              </a:tr>
              <a:tr h="284046">
                <a:tc vMerge="1">
                  <a:txBody>
                    <a:bodyPr/>
                    <a:lstStyle/>
                    <a:p>
                      <a:endParaRPr lang="en-GB"/>
                    </a:p>
                  </a:txBody>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9º ano</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97.2%</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b">
                        <a:buNone/>
                      </a:pPr>
                      <a:r>
                        <a:rPr lang="en-GB" sz="1200" u="none" strike="noStrike">
                          <a:solidFill>
                            <a:schemeClr val="tx1"/>
                          </a:solidFill>
                          <a:effectLst/>
                          <a:latin typeface="Arial" panose="020B0604020202020204" pitchFamily="34" charset="0"/>
                          <a:cs typeface="Arial" panose="020B0604020202020204" pitchFamily="34" charset="0"/>
                        </a:rPr>
                        <a:t>79.5%</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87.0%</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a:solidFill>
                            <a:schemeClr val="tx1"/>
                          </a:solidFill>
                          <a:effectLst/>
                          <a:latin typeface="Arial" panose="020B0604020202020204" pitchFamily="34" charset="0"/>
                          <a:cs typeface="Arial" panose="020B0604020202020204" pitchFamily="34" charset="0"/>
                        </a:rPr>
                        <a:t>95.6%</a:t>
                      </a:r>
                      <a:endParaRPr lang="en-GB" sz="1200" b="0" i="0" u="none" strike="noStrike">
                        <a:solidFill>
                          <a:schemeClr val="tx1"/>
                        </a:solidFill>
                        <a:effectLst/>
                        <a:latin typeface="Arial" panose="020B0604020202020204" pitchFamily="34" charset="0"/>
                        <a:cs typeface="Arial" panose="020B0604020202020204" pitchFamily="34" charset="0"/>
                      </a:endParaRPr>
                    </a:p>
                  </a:txBody>
                  <a:tcPr marL="9525" marR="9525" marT="9525" marB="0" anchor="ctr">
                    <a:noFill/>
                  </a:tcPr>
                </a:tc>
                <a:tc>
                  <a:txBody>
                    <a:bodyPr/>
                    <a:lstStyle/>
                    <a:p>
                      <a:pPr algn="ctr" fontAlgn="ctr">
                        <a:buNone/>
                      </a:pPr>
                      <a:r>
                        <a:rPr lang="en-GB" sz="1200" u="none" strike="noStrike" dirty="0">
                          <a:solidFill>
                            <a:srgbClr val="FFFF00"/>
                          </a:solidFill>
                          <a:effectLst/>
                          <a:latin typeface="Arial" panose="020B0604020202020204" pitchFamily="34" charset="0"/>
                          <a:cs typeface="Arial" panose="020B0604020202020204" pitchFamily="34" charset="0"/>
                        </a:rPr>
                        <a:t>8.6%</a:t>
                      </a:r>
                      <a:endParaRPr lang="en-GB" sz="1200" b="0" i="0" u="none" strike="noStrike" dirty="0">
                        <a:solidFill>
                          <a:srgbClr val="FFFF00"/>
                        </a:solidFill>
                        <a:effectLst/>
                        <a:latin typeface="Arial" panose="020B0604020202020204" pitchFamily="34" charset="0"/>
                        <a:cs typeface="Arial" panose="020B0604020202020204" pitchFamily="34" charset="0"/>
                      </a:endParaRPr>
                    </a:p>
                  </a:txBody>
                  <a:tcPr marL="9525" marR="9525" marT="9525" marB="0" anchor="ctr">
                    <a:noFill/>
                  </a:tcPr>
                </a:tc>
                <a:extLst>
                  <a:ext uri="{0D108BD9-81ED-4DB2-BD59-A6C34878D82A}">
                    <a16:rowId xmlns:a16="http://schemas.microsoft.com/office/drawing/2014/main" val="3281406852"/>
                  </a:ext>
                </a:extLst>
              </a:tr>
            </a:tbl>
          </a:graphicData>
        </a:graphic>
      </p:graphicFrame>
    </p:spTree>
    <p:extLst>
      <p:ext uri="{BB962C8B-B14F-4D97-AF65-F5344CB8AC3E}">
        <p14:creationId xmlns:p14="http://schemas.microsoft.com/office/powerpoint/2010/main" val="3012835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BEC9997-44F1-6CBB-9454-6535623D6058}"/>
              </a:ext>
            </a:extLst>
          </p:cNvPr>
          <p:cNvSpPr>
            <a:spLocks noGrp="1"/>
          </p:cNvSpPr>
          <p:nvPr>
            <p:ph type="title"/>
          </p:nvPr>
        </p:nvSpPr>
        <p:spPr>
          <a:xfrm>
            <a:off x="277770" y="286002"/>
            <a:ext cx="5455490" cy="908617"/>
          </a:xfrm>
        </p:spPr>
        <p:txBody>
          <a:bodyPr>
            <a:normAutofit/>
          </a:bodyPr>
          <a:lstStyle/>
          <a:p>
            <a:r>
              <a:rPr lang="pt-PT" sz="3200" dirty="0"/>
              <a:t>Retenção por excesso de faltas</a:t>
            </a:r>
            <a:endParaRPr lang="en-GB" sz="3200" dirty="0"/>
          </a:p>
        </p:txBody>
      </p:sp>
      <p:sp>
        <p:nvSpPr>
          <p:cNvPr id="3" name="Marcador de Posição de Conteúdo 2">
            <a:extLst>
              <a:ext uri="{FF2B5EF4-FFF2-40B4-BE49-F238E27FC236}">
                <a16:creationId xmlns:a16="http://schemas.microsoft.com/office/drawing/2014/main" id="{4BF926BA-3851-674C-98E0-0372E0AA85C5}"/>
              </a:ext>
            </a:extLst>
          </p:cNvPr>
          <p:cNvSpPr>
            <a:spLocks noGrp="1"/>
          </p:cNvSpPr>
          <p:nvPr>
            <p:ph idx="1"/>
          </p:nvPr>
        </p:nvSpPr>
        <p:spPr>
          <a:xfrm>
            <a:off x="425251" y="1217274"/>
            <a:ext cx="4898918" cy="4800068"/>
          </a:xfrm>
        </p:spPr>
        <p:txBody>
          <a:bodyPr>
            <a:normAutofit/>
          </a:bodyPr>
          <a:lstStyle/>
          <a:p>
            <a:r>
              <a:rPr lang="pt-PT" sz="1800" dirty="0"/>
              <a:t>O número de alunos retidos por excesso grave de faltas desceu significativamente este ano mas continua a ser expressivo;</a:t>
            </a:r>
          </a:p>
          <a:p>
            <a:r>
              <a:rPr lang="pt-PT" sz="1800" dirty="0"/>
              <a:t>A retenção/exclusão por excesso de faltas não é muito significativa no 2º ciclo e nula ou residual no primeiro ciclo;</a:t>
            </a:r>
          </a:p>
          <a:p>
            <a:r>
              <a:rPr lang="pt-PT" sz="1800" dirty="0"/>
              <a:t>O excesso de faltas é muito significativo na escola Vítor Melícias (22 alunos), ao contrário da escola Gaspar Campello (2 alunos);</a:t>
            </a:r>
          </a:p>
          <a:p>
            <a:endParaRPr lang="pt-PT" sz="1800" dirty="0"/>
          </a:p>
          <a:p>
            <a:endParaRPr lang="pt-PT" sz="1800" dirty="0"/>
          </a:p>
          <a:p>
            <a:r>
              <a:rPr lang="pt-PT" sz="1800" dirty="0"/>
              <a:t>Na escola Vítor Melícias, a contribuição do excesso grave de faltas para a retenção tem sido sempre muito significativa, oscilando entre 52,6% em 21/22 e 30% em 24/25.</a:t>
            </a:r>
            <a:endParaRPr lang="en-GB" sz="1800" dirty="0"/>
          </a:p>
        </p:txBody>
      </p:sp>
      <p:graphicFrame>
        <p:nvGraphicFramePr>
          <p:cNvPr id="4" name="Gráfico 3">
            <a:extLst>
              <a:ext uri="{FF2B5EF4-FFF2-40B4-BE49-F238E27FC236}">
                <a16:creationId xmlns:a16="http://schemas.microsoft.com/office/drawing/2014/main" id="{2E3D78E5-C110-CF52-7936-5E616995652D}"/>
              </a:ext>
            </a:extLst>
          </p:cNvPr>
          <p:cNvGraphicFramePr>
            <a:graphicFrameLocks/>
          </p:cNvGraphicFramePr>
          <p:nvPr>
            <p:extLst>
              <p:ext uri="{D42A27DB-BD31-4B8C-83A1-F6EECF244321}">
                <p14:modId xmlns:p14="http://schemas.microsoft.com/office/powerpoint/2010/main" val="3310069674"/>
              </p:ext>
            </p:extLst>
          </p:nvPr>
        </p:nvGraphicFramePr>
        <p:xfrm>
          <a:off x="5807071" y="286003"/>
          <a:ext cx="6033347" cy="331260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Gráfico 4">
            <a:extLst>
              <a:ext uri="{FF2B5EF4-FFF2-40B4-BE49-F238E27FC236}">
                <a16:creationId xmlns:a16="http://schemas.microsoft.com/office/drawing/2014/main" id="{A68FFD2C-3F15-4D96-FC96-1EDC3E717472}"/>
              </a:ext>
            </a:extLst>
          </p:cNvPr>
          <p:cNvGraphicFramePr>
            <a:graphicFrameLocks/>
          </p:cNvGraphicFramePr>
          <p:nvPr>
            <p:extLst>
              <p:ext uri="{D42A27DB-BD31-4B8C-83A1-F6EECF244321}">
                <p14:modId xmlns:p14="http://schemas.microsoft.com/office/powerpoint/2010/main" val="1953400262"/>
              </p:ext>
            </p:extLst>
          </p:nvPr>
        </p:nvGraphicFramePr>
        <p:xfrm>
          <a:off x="5733259" y="3734309"/>
          <a:ext cx="6033347" cy="27225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66194442"/>
      </p:ext>
    </p:extLst>
  </p:cSld>
  <p:clrMapOvr>
    <a:masterClrMapping/>
  </p:clrMapOvr>
</p:sld>
</file>

<file path=ppt/theme/theme1.xml><?xml version="1.0" encoding="utf-8"?>
<a:theme xmlns:a="http://schemas.openxmlformats.org/drawingml/2006/main" name="Profundidade">
  <a:themeElements>
    <a:clrScheme name="Profundidade">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Profundidade">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rofundidad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TM04033923[[fn=Profundidade]]</Template>
  <TotalTime>2038</TotalTime>
  <Words>1678</Words>
  <Application>Microsoft Office PowerPoint</Application>
  <PresentationFormat>Ecrã Panorâmico</PresentationFormat>
  <Paragraphs>212</Paragraphs>
  <Slides>13</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13</vt:i4>
      </vt:variant>
    </vt:vector>
  </HeadingPairs>
  <TitlesOfParts>
    <vt:vector size="17" baseType="lpstr">
      <vt:lpstr>Arial</vt:lpstr>
      <vt:lpstr>Arial Narrow</vt:lpstr>
      <vt:lpstr>Corbel</vt:lpstr>
      <vt:lpstr>Profundidade</vt:lpstr>
      <vt:lpstr>Análise dos Resultados Escolares 2024/2025</vt:lpstr>
      <vt:lpstr>Evolução do número de alunos</vt:lpstr>
      <vt:lpstr>Alunos Estrangeiros no agrupamento</vt:lpstr>
      <vt:lpstr>Resultados Globais</vt:lpstr>
      <vt:lpstr>Resultados do 1º Ciclo</vt:lpstr>
      <vt:lpstr>Resultados do 2º Ciclo</vt:lpstr>
      <vt:lpstr>Resultados do 3º Ciclo</vt:lpstr>
      <vt:lpstr>Resultados do 3º Ciclo</vt:lpstr>
      <vt:lpstr>Retenção por excesso de faltas</vt:lpstr>
      <vt:lpstr>Resultados das Provas Finais do 9ºano</vt:lpstr>
      <vt:lpstr>Resultados das Provas Finais do 9ºano</vt:lpstr>
      <vt:lpstr>Resultados das Provas Finais do 9ºano</vt:lpstr>
      <vt:lpstr>Efeito da Nacionalidade e nível Socioeconómico na Retenção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Análise dos Resultados Escolares 2022/2023</dc:title>
  <dc:creator>Prof.EDF Rui Ruas</dc:creator>
  <cp:lastModifiedBy>Prof.EDF Rui Ruas</cp:lastModifiedBy>
  <cp:revision>25</cp:revision>
  <dcterms:created xsi:type="dcterms:W3CDTF">2023-07-18T22:20:04Z</dcterms:created>
  <dcterms:modified xsi:type="dcterms:W3CDTF">2025-07-22T10:40:36Z</dcterms:modified>
</cp:coreProperties>
</file>